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18288000" cy="10287000"/>
  <p:notesSz cx="6858000" cy="9144000"/>
  <p:embeddedFontLst>
    <p:embeddedFont>
      <p:font typeface="Clear Sans Bold" charset="1" panose="020B0803030202020304"/>
      <p:regular r:id="rId24"/>
    </p:embeddedFont>
    <p:embeddedFont>
      <p:font typeface="Montserrat Classic" charset="1" panose="00000500000000000000"/>
      <p:regular r:id="rId25"/>
    </p:embeddedFont>
    <p:embeddedFont>
      <p:font typeface="More Sugar Thin" charset="1" panose="00000000000000000000"/>
      <p:regular r:id="rId26"/>
    </p:embeddedFont>
    <p:embeddedFont>
      <p:font typeface="Canva Sans Bold Italics" charset="1" panose="020B0803030501040103"/>
      <p:regular r:id="rId27"/>
    </p:embeddedFont>
    <p:embeddedFont>
      <p:font typeface="Canva Sans" charset="1" panose="020B0503030501040103"/>
      <p:regular r:id="rId28"/>
    </p:embeddedFont>
    <p:embeddedFont>
      <p:font typeface="Canva Sans Bold" charset="1" panose="020B0803030501040103"/>
      <p:regular r:id="rId29"/>
    </p:embeddedFont>
    <p:embeddedFont>
      <p:font typeface="Montserrat Classic Bold" charset="1" panose="00000800000000000000"/>
      <p:regular r:id="rId30"/>
    </p:embeddedFont>
    <p:embeddedFont>
      <p:font typeface="Montserrat" charset="1" panose="0000050000000000000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.jpeg" Type="http://schemas.openxmlformats.org/officeDocument/2006/relationships/image"/><Relationship Id="rId11" Target="http://www.over-seas.net/" TargetMode="External" Type="http://schemas.openxmlformats.org/officeDocument/2006/relationships/hyperlink"/><Relationship Id="rId12" Target="http://www.over-seas.net/" TargetMode="External" Type="http://schemas.openxmlformats.org/officeDocument/2006/relationships/hyperlink"/><Relationship Id="rId13" Target="tel:+201007200031" TargetMode="External" Type="http://schemas.openxmlformats.org/officeDocument/2006/relationships/hyperlink"/><Relationship Id="rId14" Target="tel:+201007200031" TargetMode="External" Type="http://schemas.openxmlformats.org/officeDocument/2006/relationships/hyperlink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tel:+201007200031" TargetMode="External" Type="http://schemas.openxmlformats.org/officeDocument/2006/relationships/hyperlink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65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35.png" Type="http://schemas.openxmlformats.org/officeDocument/2006/relationships/image"/><Relationship Id="rId4" Target="../media/image36.svg" Type="http://schemas.openxmlformats.org/officeDocument/2006/relationships/image"/><Relationship Id="rId5" Target="../media/image38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66.png" Type="http://schemas.openxmlformats.org/officeDocument/2006/relationships/image"/><Relationship Id="rId4" Target="../media/image67.png" Type="http://schemas.openxmlformats.org/officeDocument/2006/relationships/image"/><Relationship Id="rId5" Target="../media/image68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69.jpeg" Type="http://schemas.openxmlformats.org/officeDocument/2006/relationships/image"/><Relationship Id="rId4" Target="../media/image70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71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35.png" Type="http://schemas.openxmlformats.org/officeDocument/2006/relationships/image"/><Relationship Id="rId4" Target="../media/image36.svg" Type="http://schemas.openxmlformats.org/officeDocument/2006/relationships/image"/><Relationship Id="rId5" Target="../media/image42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35.png" Type="http://schemas.openxmlformats.org/officeDocument/2006/relationships/image"/><Relationship Id="rId4" Target="../media/image36.svg" Type="http://schemas.openxmlformats.org/officeDocument/2006/relationships/image"/><Relationship Id="rId5" Target="../media/image45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35.png" Type="http://schemas.openxmlformats.org/officeDocument/2006/relationships/image"/><Relationship Id="rId4" Target="../media/image36.svg" Type="http://schemas.openxmlformats.org/officeDocument/2006/relationships/image"/><Relationship Id="rId5" Target="../media/image43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9.png" Type="http://schemas.openxmlformats.org/officeDocument/2006/relationships/image"/><Relationship Id="rId11" Target="../media/image80.svg" Type="http://schemas.openxmlformats.org/officeDocument/2006/relationships/image"/><Relationship Id="rId12" Target="tel:+201007200031" TargetMode="External" Type="http://schemas.openxmlformats.org/officeDocument/2006/relationships/hyperlink"/><Relationship Id="rId13" Target="http://www.over-seas.net/" TargetMode="External" Type="http://schemas.openxmlformats.org/officeDocument/2006/relationships/hyperlink"/><Relationship Id="rId14" Target="http://www.over-seas.net/" TargetMode="External" Type="http://schemas.openxmlformats.org/officeDocument/2006/relationships/hyperlink"/><Relationship Id="rId15" Target="../media/image8.jpeg" Type="http://schemas.openxmlformats.org/officeDocument/2006/relationships/image"/><Relationship Id="rId16" Target="tel:+201007200031" TargetMode="External" Type="http://schemas.openxmlformats.org/officeDocument/2006/relationships/hyperlink"/><Relationship Id="rId17" Target="tel:+201007200031" TargetMode="External" Type="http://schemas.openxmlformats.org/officeDocument/2006/relationships/hyperlink"/><Relationship Id="rId2" Target="../media/image1.jpeg" Type="http://schemas.openxmlformats.org/officeDocument/2006/relationships/image"/><Relationship Id="rId3" Target="../media/image72.jpeg" Type="http://schemas.openxmlformats.org/officeDocument/2006/relationships/image"/><Relationship Id="rId4" Target="../media/image73.png" Type="http://schemas.openxmlformats.org/officeDocument/2006/relationships/image"/><Relationship Id="rId5" Target="../media/image74.svg" Type="http://schemas.openxmlformats.org/officeDocument/2006/relationships/image"/><Relationship Id="rId6" Target="../media/image75.png" Type="http://schemas.openxmlformats.org/officeDocument/2006/relationships/image"/><Relationship Id="rId7" Target="../media/image76.svg" Type="http://schemas.openxmlformats.org/officeDocument/2006/relationships/image"/><Relationship Id="rId8" Target="../media/image77.png" Type="http://schemas.openxmlformats.org/officeDocument/2006/relationships/image"/><Relationship Id="rId9" Target="../media/image7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6.svg" Type="http://schemas.openxmlformats.org/officeDocument/2006/relationships/image"/><Relationship Id="rId11" Target="../media/image17.png" Type="http://schemas.openxmlformats.org/officeDocument/2006/relationships/image"/><Relationship Id="rId12" Target="../media/image18.svg" Type="http://schemas.openxmlformats.org/officeDocument/2006/relationships/image"/><Relationship Id="rId13" Target="../media/image19.png" Type="http://schemas.openxmlformats.org/officeDocument/2006/relationships/image"/><Relationship Id="rId14" Target="../media/image20.svg" Type="http://schemas.openxmlformats.org/officeDocument/2006/relationships/image"/><Relationship Id="rId15" Target="../media/image21.png" Type="http://schemas.openxmlformats.org/officeDocument/2006/relationships/image"/><Relationship Id="rId16" Target="../media/image22.svg" Type="http://schemas.openxmlformats.org/officeDocument/2006/relationships/image"/><Relationship Id="rId17" Target="../media/image23.png" Type="http://schemas.openxmlformats.org/officeDocument/2006/relationships/image"/><Relationship Id="rId18" Target="../media/image24.svg" Type="http://schemas.openxmlformats.org/officeDocument/2006/relationships/image"/><Relationship Id="rId2" Target="../media/image1.jpeg" Type="http://schemas.openxmlformats.org/officeDocument/2006/relationships/image"/><Relationship Id="rId3" Target="../media/image9.png" Type="http://schemas.openxmlformats.org/officeDocument/2006/relationships/image"/><Relationship Id="rId4" Target="../media/image10.svg" Type="http://schemas.openxmlformats.org/officeDocument/2006/relationships/image"/><Relationship Id="rId5" Target="../media/image11.png" Type="http://schemas.openxmlformats.org/officeDocument/2006/relationships/image"/><Relationship Id="rId6" Target="../media/image12.svg" Type="http://schemas.openxmlformats.org/officeDocument/2006/relationships/image"/><Relationship Id="rId7" Target="../media/image13.png" Type="http://schemas.openxmlformats.org/officeDocument/2006/relationships/image"/><Relationship Id="rId8" Target="../media/image14.svg" Type="http://schemas.openxmlformats.org/officeDocument/2006/relationships/image"/><Relationship Id="rId9" Target="../media/image15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5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6.png" Type="http://schemas.openxmlformats.org/officeDocument/2006/relationships/image"/><Relationship Id="rId4" Target="../media/image27.svg" Type="http://schemas.openxmlformats.org/officeDocument/2006/relationships/image"/><Relationship Id="rId5" Target="../media/image28.png" Type="http://schemas.openxmlformats.org/officeDocument/2006/relationships/image"/><Relationship Id="rId6" Target="../media/image29.svg" Type="http://schemas.openxmlformats.org/officeDocument/2006/relationships/image"/><Relationship Id="rId7" Target="../media/image11.png" Type="http://schemas.openxmlformats.org/officeDocument/2006/relationships/image"/><Relationship Id="rId8" Target="../media/image12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30.jpeg" Type="http://schemas.openxmlformats.org/officeDocument/2006/relationships/image"/><Relationship Id="rId4" Target="../media/image31.jpeg" Type="http://schemas.openxmlformats.org/officeDocument/2006/relationships/image"/><Relationship Id="rId5" Target="../media/image32.jpeg" Type="http://schemas.openxmlformats.org/officeDocument/2006/relationships/image"/><Relationship Id="rId6" Target="../media/image33.jpeg" Type="http://schemas.openxmlformats.org/officeDocument/2006/relationships/image"/><Relationship Id="rId7" Target="../media/image34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2.png" Type="http://schemas.openxmlformats.org/officeDocument/2006/relationships/image"/><Relationship Id="rId11" Target="../media/image43.jpeg" Type="http://schemas.openxmlformats.org/officeDocument/2006/relationships/image"/><Relationship Id="rId12" Target="../media/image44.png" Type="http://schemas.openxmlformats.org/officeDocument/2006/relationships/image"/><Relationship Id="rId13" Target="../media/image45.jpeg" Type="http://schemas.openxmlformats.org/officeDocument/2006/relationships/image"/><Relationship Id="rId14" Target="../media/image46.png" Type="http://schemas.openxmlformats.org/officeDocument/2006/relationships/image"/><Relationship Id="rId15" Target="../media/image47.jpeg" Type="http://schemas.openxmlformats.org/officeDocument/2006/relationships/image"/><Relationship Id="rId16" Target="../media/image48.png" Type="http://schemas.openxmlformats.org/officeDocument/2006/relationships/image"/><Relationship Id="rId17" Target="../media/image49.jpeg" Type="http://schemas.openxmlformats.org/officeDocument/2006/relationships/image"/><Relationship Id="rId18" Target="../media/image50.jpeg" Type="http://schemas.openxmlformats.org/officeDocument/2006/relationships/image"/><Relationship Id="rId19" Target="../media/image51.jpeg" Type="http://schemas.openxmlformats.org/officeDocument/2006/relationships/image"/><Relationship Id="rId2" Target="../media/image1.jpeg" Type="http://schemas.openxmlformats.org/officeDocument/2006/relationships/image"/><Relationship Id="rId20" Target="../media/image52.jpeg" Type="http://schemas.openxmlformats.org/officeDocument/2006/relationships/image"/><Relationship Id="rId3" Target="../media/image35.png" Type="http://schemas.openxmlformats.org/officeDocument/2006/relationships/image"/><Relationship Id="rId4" Target="../media/image36.svg" Type="http://schemas.openxmlformats.org/officeDocument/2006/relationships/image"/><Relationship Id="rId5" Target="../media/image37.jpeg" Type="http://schemas.openxmlformats.org/officeDocument/2006/relationships/image"/><Relationship Id="rId6" Target="../media/image38.jpeg" Type="http://schemas.openxmlformats.org/officeDocument/2006/relationships/image"/><Relationship Id="rId7" Target="../media/image39.png" Type="http://schemas.openxmlformats.org/officeDocument/2006/relationships/image"/><Relationship Id="rId8" Target="../media/image40.png" Type="http://schemas.openxmlformats.org/officeDocument/2006/relationships/image"/><Relationship Id="rId9" Target="../media/image41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53.png" Type="http://schemas.openxmlformats.org/officeDocument/2006/relationships/image"/><Relationship Id="rId4" Target="../media/image54.svg" Type="http://schemas.openxmlformats.org/officeDocument/2006/relationships/image"/><Relationship Id="rId5" Target="../media/image55.png" Type="http://schemas.openxmlformats.org/officeDocument/2006/relationships/image"/><Relationship Id="rId6" Target="../media/image56.svg" Type="http://schemas.openxmlformats.org/officeDocument/2006/relationships/image"/><Relationship Id="rId7" Target="../media/image57.png" Type="http://schemas.openxmlformats.org/officeDocument/2006/relationships/image"/><Relationship Id="rId8" Target="../media/image58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59.png" Type="http://schemas.openxmlformats.org/officeDocument/2006/relationships/image"/><Relationship Id="rId4" Target="../media/image60.svg" Type="http://schemas.openxmlformats.org/officeDocument/2006/relationships/image"/><Relationship Id="rId5" Target="../media/image61.png" Type="http://schemas.openxmlformats.org/officeDocument/2006/relationships/image"/><Relationship Id="rId6" Target="../media/image62.svg" Type="http://schemas.openxmlformats.org/officeDocument/2006/relationships/image"/><Relationship Id="rId7" Target="../media/image63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64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68584" r="0" b="-68584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7408938" y="1644703"/>
            <a:ext cx="10562530" cy="3905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000"/>
              </a:lnSpc>
            </a:pPr>
            <a:r>
              <a:rPr lang="en-US" b="true" sz="15000">
                <a:solidFill>
                  <a:srgbClr val="AFFCFF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COMPANY PROFILE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287230" y="8842756"/>
            <a:ext cx="317289" cy="320789"/>
          </a:xfrm>
          <a:custGeom>
            <a:avLst/>
            <a:gdLst/>
            <a:ahLst/>
            <a:cxnLst/>
            <a:rect r="r" b="b" t="t" l="l"/>
            <a:pathLst>
              <a:path h="320789" w="317289">
                <a:moveTo>
                  <a:pt x="0" y="0"/>
                </a:moveTo>
                <a:lnTo>
                  <a:pt x="317290" y="0"/>
                </a:lnTo>
                <a:lnTo>
                  <a:pt x="317290" y="320789"/>
                </a:lnTo>
                <a:lnTo>
                  <a:pt x="0" y="3207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2870368" y="9309039"/>
            <a:ext cx="362002" cy="254717"/>
          </a:xfrm>
          <a:custGeom>
            <a:avLst/>
            <a:gdLst/>
            <a:ahLst/>
            <a:cxnLst/>
            <a:rect r="r" b="b" t="t" l="l"/>
            <a:pathLst>
              <a:path h="254717" w="362002">
                <a:moveTo>
                  <a:pt x="0" y="0"/>
                </a:moveTo>
                <a:lnTo>
                  <a:pt x="362002" y="0"/>
                </a:lnTo>
                <a:lnTo>
                  <a:pt x="362002" y="254718"/>
                </a:lnTo>
                <a:lnTo>
                  <a:pt x="0" y="2547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2870368" y="8173490"/>
            <a:ext cx="315248" cy="320789"/>
          </a:xfrm>
          <a:custGeom>
            <a:avLst/>
            <a:gdLst/>
            <a:ahLst/>
            <a:cxnLst/>
            <a:rect r="r" b="b" t="t" l="l"/>
            <a:pathLst>
              <a:path h="320789" w="315248">
                <a:moveTo>
                  <a:pt x="0" y="0"/>
                </a:moveTo>
                <a:lnTo>
                  <a:pt x="315248" y="0"/>
                </a:lnTo>
                <a:lnTo>
                  <a:pt x="315248" y="320788"/>
                </a:lnTo>
                <a:lnTo>
                  <a:pt x="0" y="32078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866757" y="8294457"/>
            <a:ext cx="2662754" cy="3561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2"/>
              </a:lnSpc>
            </a:pPr>
            <a:r>
              <a:rPr lang="en-US" sz="2101" u="sng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  <a:hlinkClick r:id="rId9" tooltip="tel:+201007200031"/>
              </a:rPr>
              <a:t>+20 100 7200 031</a:t>
            </a:r>
          </a:p>
        </p:txBody>
      </p: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1028700" y="176437"/>
            <a:ext cx="6380238" cy="6380212"/>
            <a:chOff x="0" y="0"/>
            <a:chExt cx="6350000" cy="634997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0"/>
              <a:stretch>
                <a:fillRect l="0" t="-1118" r="0" b="-1118"/>
              </a:stretch>
            </a:blip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13366617" y="8135390"/>
            <a:ext cx="3537978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u="sng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  <a:hlinkClick r:id="rId11" tooltip="http://www.over-seas.net/"/>
              </a:rPr>
              <a:t>www.over-seas.net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3366617" y="9207522"/>
            <a:ext cx="3072100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S</a:t>
            </a:r>
            <a:r>
              <a:rPr lang="en-US" sz="2100" u="sng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  <a:hlinkClick r:id="rId12" tooltip="http://www.over-seas.net/"/>
              </a:rPr>
              <a:t>ales@over-seas.net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800534" y="6525335"/>
            <a:ext cx="10686933" cy="11017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099"/>
              </a:lnSpc>
              <a:spcBef>
                <a:spcPct val="0"/>
              </a:spcBef>
            </a:pPr>
            <a:r>
              <a:rPr lang="en-US" sz="6499">
                <a:solidFill>
                  <a:srgbClr val="FF7D0B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We Develop </a:t>
            </a:r>
            <a:r>
              <a:rPr lang="en-US" sz="6499">
                <a:solidFill>
                  <a:srgbClr val="093752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Your Dreams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4860289" y="8678644"/>
            <a:ext cx="7648906" cy="3561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2"/>
              </a:lnSpc>
            </a:pPr>
            <a:r>
              <a:rPr lang="en-US" sz="2101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25B,Omar Lofty St, 8th Area Nasr City,Cairo , Egypt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866757" y="8768754"/>
            <a:ext cx="2662754" cy="3561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2"/>
              </a:lnSpc>
            </a:pPr>
            <a:r>
              <a:rPr lang="en-US" sz="2101" u="sng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  <a:hlinkClick r:id="rId13" tooltip="tel:+201007200031"/>
              </a:rPr>
              <a:t>+20 10</a:t>
            </a:r>
            <a:r>
              <a:rPr lang="en-US" sz="2101" u="sng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2 4550 770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866757" y="9239250"/>
            <a:ext cx="2662754" cy="3561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2"/>
              </a:lnSpc>
            </a:pPr>
            <a:r>
              <a:rPr lang="en-US" sz="2101" u="sng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  <a:hlinkClick r:id="rId14" tooltip="tel:+201007200031"/>
              </a:rPr>
              <a:t>+2</a:t>
            </a:r>
            <a:r>
              <a:rPr lang="en-US" sz="2101" u="sng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0 222 7538 45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68584" r="0" b="-68584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12446" y="3686949"/>
            <a:ext cx="17863108" cy="6149199"/>
            <a:chOff x="0" y="0"/>
            <a:chExt cx="4704687" cy="161954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704687" cy="1619542"/>
            </a:xfrm>
            <a:custGeom>
              <a:avLst/>
              <a:gdLst/>
              <a:ahLst/>
              <a:cxnLst/>
              <a:rect r="r" b="b" t="t" l="l"/>
              <a:pathLst>
                <a:path h="1619542" w="4704687">
                  <a:moveTo>
                    <a:pt x="0" y="0"/>
                  </a:moveTo>
                  <a:lnTo>
                    <a:pt x="4704687" y="0"/>
                  </a:lnTo>
                  <a:lnTo>
                    <a:pt x="4704687" y="1619542"/>
                  </a:lnTo>
                  <a:lnTo>
                    <a:pt x="0" y="1619542"/>
                  </a:lnTo>
                  <a:close/>
                </a:path>
              </a:pathLst>
            </a:custGeom>
            <a:solidFill>
              <a:srgbClr val="000000">
                <a:alpha val="36863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4704687" cy="16766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00"/>
                </a:lnSpc>
              </a:pPr>
            </a:p>
          </p:txBody>
        </p:sp>
      </p:grpSp>
      <p:sp>
        <p:nvSpPr>
          <p:cNvPr name="AutoShape 6" id="6"/>
          <p:cNvSpPr/>
          <p:nvPr/>
        </p:nvSpPr>
        <p:spPr>
          <a:xfrm>
            <a:off x="1028700" y="1913964"/>
            <a:ext cx="16230600" cy="39771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7" id="7"/>
          <p:cNvSpPr/>
          <p:nvPr/>
        </p:nvSpPr>
        <p:spPr>
          <a:xfrm flipH="false" flipV="false" rot="0">
            <a:off x="501970" y="4421974"/>
            <a:ext cx="6830873" cy="4679148"/>
          </a:xfrm>
          <a:custGeom>
            <a:avLst/>
            <a:gdLst/>
            <a:ahLst/>
            <a:cxnLst/>
            <a:rect r="r" b="b" t="t" l="l"/>
            <a:pathLst>
              <a:path h="4679148" w="6830873">
                <a:moveTo>
                  <a:pt x="0" y="0"/>
                </a:moveTo>
                <a:lnTo>
                  <a:pt x="6830873" y="0"/>
                </a:lnTo>
                <a:lnTo>
                  <a:pt x="6830873" y="4679148"/>
                </a:lnTo>
                <a:lnTo>
                  <a:pt x="0" y="46791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597537" y="386948"/>
            <a:ext cx="17364130" cy="11372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669"/>
              </a:lnSpc>
            </a:pPr>
            <a:r>
              <a:rPr lang="en-US" sz="8499">
                <a:solidFill>
                  <a:srgbClr val="AFFCFF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OUR TOP SERVICES &amp; SOLUTIONS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569325" y="4085023"/>
            <a:ext cx="10169079" cy="5343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rtl="true">
              <a:lnSpc>
                <a:spcPts val="3006"/>
              </a:lnSpc>
            </a:pPr>
            <a:r>
              <a:rPr lang="ar-EG" sz="2505" spc="-132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نحو بيئة أنظف وطاقة لا تنتهي 💪</a:t>
            </a:r>
          </a:p>
          <a:p>
            <a:pPr algn="just" rtl="true">
              <a:lnSpc>
                <a:spcPts val="3006"/>
              </a:lnSpc>
            </a:pPr>
          </a:p>
          <a:p>
            <a:pPr algn="just" rtl="true">
              <a:lnSpc>
                <a:spcPts val="3006"/>
              </a:lnSpc>
            </a:pPr>
            <a:r>
              <a:rPr lang="ar-EG" sz="2505" spc="-132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✅</a:t>
            </a:r>
            <a:r>
              <a:rPr lang="ar-EG" sz="2505" spc="-132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 تصميم – تنفيذ – صيانة محطات الطاقة الشمسية للمنازل، الفيلات، المصانع، والمزارع.</a:t>
            </a:r>
          </a:p>
          <a:p>
            <a:pPr algn="just" rtl="true">
              <a:lnSpc>
                <a:spcPts val="3006"/>
              </a:lnSpc>
            </a:pPr>
            <a:r>
              <a:rPr lang="ar-EG" sz="2505" spc="-132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✅ وفر في فواتير الكهرباء بنسبة تصل إلى </a:t>
            </a:r>
            <a:r>
              <a:rPr lang="en-US" sz="2505" spc="-132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80</a:t>
            </a:r>
            <a:r>
              <a:rPr lang="ar-EG" sz="2505" spc="-132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%!</a:t>
            </a:r>
          </a:p>
          <a:p>
            <a:pPr algn="just" rtl="true">
              <a:lnSpc>
                <a:spcPts val="3006"/>
              </a:lnSpc>
            </a:pPr>
            <a:r>
              <a:rPr lang="ar-EG" sz="2505" spc="-132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✅ أنظمة متكاملة بضمان فعلي وصيانة دورية مستمرة.</a:t>
            </a:r>
          </a:p>
          <a:p>
            <a:pPr algn="just" rtl="true">
              <a:lnSpc>
                <a:spcPts val="3006"/>
              </a:lnSpc>
            </a:pPr>
            <a:r>
              <a:rPr lang="ar-EG" sz="2505" spc="-132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✅ نستخدم أحدث التقنيات العالمية لتحقيق أعلى كفاءة وأطول عمر تشغيلي.</a:t>
            </a:r>
          </a:p>
          <a:p>
            <a:pPr algn="just" rtl="true">
              <a:lnSpc>
                <a:spcPts val="3006"/>
              </a:lnSpc>
            </a:pPr>
            <a:r>
              <a:rPr lang="ar-EG" sz="2505" spc="-132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✅ فريق فني محترف مدرّب على أعلى المعايير الدولية.</a:t>
            </a:r>
          </a:p>
          <a:p>
            <a:pPr algn="just" rtl="true">
              <a:lnSpc>
                <a:spcPts val="3006"/>
              </a:lnSpc>
            </a:pPr>
          </a:p>
          <a:p>
            <a:pPr algn="just" rtl="true">
              <a:lnSpc>
                <a:spcPts val="3006"/>
              </a:lnSpc>
            </a:pPr>
            <a:r>
              <a:rPr lang="ar-EG" sz="2505" spc="-132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🌞 مع </a:t>
            </a:r>
            <a:r>
              <a:rPr lang="en-US" sz="2505" spc="-132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Overseas </a:t>
            </a:r>
            <a:r>
              <a:rPr lang="en-US" sz="2505" spc="-132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Sola</a:t>
            </a:r>
            <a:r>
              <a:rPr lang="en-US" sz="2505" spc="-132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r</a:t>
            </a:r>
            <a:r>
              <a:rPr lang="ar-EG" sz="2505" spc="-132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 …</a:t>
            </a:r>
          </a:p>
          <a:p>
            <a:pPr algn="just" rtl="true">
              <a:lnSpc>
                <a:spcPts val="3006"/>
              </a:lnSpc>
            </a:pPr>
            <a:r>
              <a:rPr lang="ar-EG" sz="2505" spc="-132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حوّل ضوء </a:t>
            </a:r>
            <a:r>
              <a:rPr lang="ar-EG" sz="2505" spc="-132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الشمس إلى استثمار دائم وأمان للطاقة 🔋</a:t>
            </a:r>
          </a:p>
          <a:p>
            <a:pPr algn="just" rtl="true">
              <a:lnSpc>
                <a:spcPts val="3006"/>
              </a:lnSpc>
            </a:pPr>
          </a:p>
          <a:p>
            <a:pPr algn="just" rtl="true">
              <a:lnSpc>
                <a:spcPts val="3006"/>
              </a:lnSpc>
            </a:pPr>
            <a:r>
              <a:rPr lang="ar-EG" sz="2505" spc="-132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🚀 استثمر اليوم في المستقبل الأخضر 🌿</a:t>
            </a:r>
          </a:p>
          <a:p>
            <a:pPr algn="just" rtl="true">
              <a:lnSpc>
                <a:spcPts val="3006"/>
              </a:lnSpc>
            </a:pPr>
            <a:r>
              <a:rPr lang="ar-EG" sz="2505" spc="-132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طاقة نظيفة – عائد مستمر – راحة بلا حدود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3810139" y="2051165"/>
            <a:ext cx="10667722" cy="1038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b="true" sz="6000" spc="600">
                <a:solidFill>
                  <a:srgbClr val="FFFFFF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Overseas Solar Stations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68584" r="0" b="-6858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784510">
            <a:off x="500686" y="3060197"/>
            <a:ext cx="4816119" cy="4168132"/>
          </a:xfrm>
          <a:custGeom>
            <a:avLst/>
            <a:gdLst/>
            <a:ahLst/>
            <a:cxnLst/>
            <a:rect r="r" b="b" t="t" l="l"/>
            <a:pathLst>
              <a:path h="4168132" w="4816119">
                <a:moveTo>
                  <a:pt x="0" y="0"/>
                </a:moveTo>
                <a:lnTo>
                  <a:pt x="4816118" y="0"/>
                </a:lnTo>
                <a:lnTo>
                  <a:pt x="4816118" y="4168132"/>
                </a:lnTo>
                <a:lnTo>
                  <a:pt x="0" y="41681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784510">
            <a:off x="993361" y="3206959"/>
            <a:ext cx="4816119" cy="4168132"/>
          </a:xfrm>
          <a:custGeom>
            <a:avLst/>
            <a:gdLst/>
            <a:ahLst/>
            <a:cxnLst/>
            <a:rect r="r" b="b" t="t" l="l"/>
            <a:pathLst>
              <a:path h="4168132" w="4816119">
                <a:moveTo>
                  <a:pt x="0" y="0"/>
                </a:moveTo>
                <a:lnTo>
                  <a:pt x="4816119" y="0"/>
                </a:lnTo>
                <a:lnTo>
                  <a:pt x="4816119" y="4168132"/>
                </a:lnTo>
                <a:lnTo>
                  <a:pt x="0" y="41681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1756455" y="3687936"/>
            <a:ext cx="2911140" cy="2911129"/>
            <a:chOff x="0" y="0"/>
            <a:chExt cx="6350000" cy="634997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790077" y="413108"/>
            <a:ext cx="13690703" cy="11372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669"/>
              </a:lnSpc>
            </a:pPr>
            <a:r>
              <a:rPr lang="en-US" sz="8499">
                <a:solidFill>
                  <a:srgbClr val="AFFCFF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MAIN ACHIEVED PROJECTS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5488105" y="3525063"/>
            <a:ext cx="11771195" cy="77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5000" spc="5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P&amp;G Automation &amp; Digitalizaion</a:t>
            </a:r>
          </a:p>
        </p:txBody>
      </p:sp>
      <p:sp>
        <p:nvSpPr>
          <p:cNvPr name="AutoShape 9" id="9"/>
          <p:cNvSpPr/>
          <p:nvPr/>
        </p:nvSpPr>
        <p:spPr>
          <a:xfrm rot="0">
            <a:off x="1028700" y="2531355"/>
            <a:ext cx="1047395" cy="0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0" id="10"/>
          <p:cNvSpPr txBox="true"/>
          <p:nvPr/>
        </p:nvSpPr>
        <p:spPr>
          <a:xfrm rot="0">
            <a:off x="12037339" y="4914372"/>
            <a:ext cx="6155411" cy="2174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b="true" sz="2499" spc="-132">
                <a:solidFill>
                  <a:srgbClr val="AFFC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Fire System Digitalization</a:t>
            </a:r>
          </a:p>
          <a:p>
            <a:pPr algn="just">
              <a:lnSpc>
                <a:spcPts val="3499"/>
              </a:lnSpc>
            </a:pPr>
            <a:r>
              <a:rPr lang="en-US" b="true" sz="2499" spc="-132">
                <a:solidFill>
                  <a:srgbClr val="AFFC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Digital Emergency Evacuation</a:t>
            </a:r>
          </a:p>
          <a:p>
            <a:pPr algn="just">
              <a:lnSpc>
                <a:spcPts val="3499"/>
              </a:lnSpc>
            </a:pPr>
            <a:r>
              <a:rPr lang="en-US" b="true" sz="2499" spc="-132">
                <a:solidFill>
                  <a:srgbClr val="AFFC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Lone Worker Mobile App</a:t>
            </a:r>
          </a:p>
          <a:p>
            <a:pPr algn="just">
              <a:lnSpc>
                <a:spcPts val="3499"/>
              </a:lnSpc>
            </a:pPr>
            <a:r>
              <a:rPr lang="en-US" b="true" sz="2499" spc="-132">
                <a:solidFill>
                  <a:srgbClr val="AFFC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Chemical &amp; Dangerous Material Clearance</a:t>
            </a:r>
          </a:p>
          <a:p>
            <a:pPr algn="just">
              <a:lnSpc>
                <a:spcPts val="3499"/>
              </a:lnSpc>
            </a:pPr>
            <a:r>
              <a:rPr lang="en-US" b="true" sz="2499" spc="-132">
                <a:solidFill>
                  <a:srgbClr val="AFFC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Transformer Anti-theft &amp; IOT Monitoring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920664" y="4871940"/>
            <a:ext cx="5864926" cy="3927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b="true" sz="2499" spc="-132">
                <a:solidFill>
                  <a:srgbClr val="AFFC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Production Line Material Assurance</a:t>
            </a:r>
          </a:p>
          <a:p>
            <a:pPr algn="just">
              <a:lnSpc>
                <a:spcPts val="3499"/>
              </a:lnSpc>
            </a:pPr>
            <a:r>
              <a:rPr lang="en-US" b="true" sz="2499" spc="-132">
                <a:solidFill>
                  <a:srgbClr val="AFFC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RFID &amp; Barcoding</a:t>
            </a:r>
          </a:p>
          <a:p>
            <a:pPr algn="just">
              <a:lnSpc>
                <a:spcPts val="3499"/>
              </a:lnSpc>
            </a:pPr>
            <a:r>
              <a:rPr lang="en-US" b="true" sz="2499" spc="-132">
                <a:solidFill>
                  <a:srgbClr val="AFFC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Handheld Devices &amp; Weighting Systems</a:t>
            </a:r>
          </a:p>
          <a:p>
            <a:pPr algn="just">
              <a:lnSpc>
                <a:spcPts val="3499"/>
              </a:lnSpc>
            </a:pPr>
            <a:r>
              <a:rPr lang="en-US" b="true" sz="2499" spc="-132">
                <a:solidFill>
                  <a:srgbClr val="AFFC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Handheld Apps &amp; Solutions</a:t>
            </a:r>
          </a:p>
          <a:p>
            <a:pPr algn="just">
              <a:lnSpc>
                <a:spcPts val="3499"/>
              </a:lnSpc>
            </a:pPr>
            <a:r>
              <a:rPr lang="en-US" b="true" sz="2499" spc="-132">
                <a:solidFill>
                  <a:srgbClr val="AFFC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Transporter Tracking</a:t>
            </a:r>
          </a:p>
          <a:p>
            <a:pPr algn="just">
              <a:lnSpc>
                <a:spcPts val="3499"/>
              </a:lnSpc>
            </a:pPr>
            <a:r>
              <a:rPr lang="en-US" b="true" sz="2499" spc="-132">
                <a:solidFill>
                  <a:srgbClr val="AFFC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Inventory Analysis</a:t>
            </a:r>
          </a:p>
          <a:p>
            <a:pPr algn="just">
              <a:lnSpc>
                <a:spcPts val="3499"/>
              </a:lnSpc>
            </a:pPr>
            <a:r>
              <a:rPr lang="en-US" b="true" sz="2499" spc="-132">
                <a:solidFill>
                  <a:srgbClr val="AFFC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Performance Monitoring &amp; Costing MG</a:t>
            </a:r>
          </a:p>
          <a:p>
            <a:pPr algn="just">
              <a:lnSpc>
                <a:spcPts val="3499"/>
              </a:lnSpc>
            </a:pPr>
            <a:r>
              <a:rPr lang="en-US" b="true" sz="2499" spc="-132">
                <a:solidFill>
                  <a:srgbClr val="AFFC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Change Over Matrix &amp; Tank Washing </a:t>
            </a:r>
          </a:p>
          <a:p>
            <a:pPr algn="just">
              <a:lnSpc>
                <a:spcPts val="3499"/>
              </a:lnSpc>
            </a:pPr>
          </a:p>
        </p:txBody>
      </p:sp>
      <p:sp>
        <p:nvSpPr>
          <p:cNvPr name="TextBox 12" id="12"/>
          <p:cNvSpPr txBox="true"/>
          <p:nvPr/>
        </p:nvSpPr>
        <p:spPr>
          <a:xfrm rot="0">
            <a:off x="12041551" y="4441874"/>
            <a:ext cx="4122217" cy="4495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9"/>
              </a:lnSpc>
            </a:pPr>
            <a:r>
              <a:rPr lang="en-US" b="true" sz="2999">
                <a:solidFill>
                  <a:srgbClr val="013856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SAFETY SOLUTIONS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5911158" y="4441874"/>
            <a:ext cx="5152891" cy="4495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9"/>
              </a:lnSpc>
            </a:pPr>
            <a:r>
              <a:rPr lang="en-US" b="true" sz="3000">
                <a:solidFill>
                  <a:srgbClr val="013856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INDUSTERIAL SOLUTIONS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68584" r="0" b="-6858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48738" y="2856159"/>
            <a:ext cx="4682191" cy="6688845"/>
          </a:xfrm>
          <a:custGeom>
            <a:avLst/>
            <a:gdLst/>
            <a:ahLst/>
            <a:cxnLst/>
            <a:rect r="r" b="b" t="t" l="l"/>
            <a:pathLst>
              <a:path h="6688845" w="4682191">
                <a:moveTo>
                  <a:pt x="0" y="0"/>
                </a:moveTo>
                <a:lnTo>
                  <a:pt x="4682192" y="0"/>
                </a:lnTo>
                <a:lnTo>
                  <a:pt x="4682192" y="6688844"/>
                </a:lnTo>
                <a:lnTo>
                  <a:pt x="0" y="66888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906242" y="5325877"/>
            <a:ext cx="3797985" cy="2354751"/>
          </a:xfrm>
          <a:custGeom>
            <a:avLst/>
            <a:gdLst/>
            <a:ahLst/>
            <a:cxnLst/>
            <a:rect r="r" b="b" t="t" l="l"/>
            <a:pathLst>
              <a:path h="2354751" w="3797985">
                <a:moveTo>
                  <a:pt x="0" y="0"/>
                </a:moveTo>
                <a:lnTo>
                  <a:pt x="3797985" y="0"/>
                </a:lnTo>
                <a:lnTo>
                  <a:pt x="3797985" y="2354751"/>
                </a:lnTo>
                <a:lnTo>
                  <a:pt x="0" y="23547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790077" y="413108"/>
            <a:ext cx="13690703" cy="11372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669"/>
              </a:lnSpc>
            </a:pPr>
            <a:r>
              <a:rPr lang="en-US" sz="8499">
                <a:solidFill>
                  <a:srgbClr val="AFFCFF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MAIN ACHIEVED PROJECTS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5488105" y="2559930"/>
            <a:ext cx="11771195" cy="77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00"/>
              </a:lnSpc>
            </a:pPr>
            <a:r>
              <a:rPr lang="ar-EG" sz="5000" spc="5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نظام التكامل مع نظام مؤشرات الدولة المصرية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891563" y="3489495"/>
            <a:ext cx="10367737" cy="65481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rtl="true">
              <a:lnSpc>
                <a:spcPts val="2908"/>
              </a:lnSpc>
            </a:pPr>
            <a:r>
              <a:rPr lang="ar-EG" b="true" sz="2077" spc="-110">
                <a:solidFill>
                  <a:srgbClr val="AFFC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  <a:rtl val="true"/>
              </a:rPr>
              <a:t> نحو مستقبل رقمي متكامل مع مؤشرات الدولة</a:t>
            </a:r>
            <a:r>
              <a:rPr lang="ar-EG" b="true" sz="2077" spc="-110">
                <a:solidFill>
                  <a:srgbClr val="AFFC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  <a:rtl val="true"/>
              </a:rPr>
              <a:t> المصرية</a:t>
            </a:r>
          </a:p>
          <a:p>
            <a:pPr algn="just" rtl="true">
              <a:lnSpc>
                <a:spcPts val="2908"/>
              </a:lnSpc>
            </a:pPr>
          </a:p>
          <a:p>
            <a:pPr algn="just" rtl="true">
              <a:lnSpc>
                <a:spcPts val="2908"/>
              </a:lnSpc>
            </a:pPr>
            <a:r>
              <a:rPr lang="ar-EG" b="true" sz="2077" spc="-110">
                <a:solidFill>
                  <a:srgbClr val="AFFC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  <a:rtl val="true"/>
              </a:rPr>
              <a:t>💻</a:t>
            </a:r>
            <a:r>
              <a:rPr lang="ar-EG" b="true" sz="2077" spc="-110">
                <a:solidFill>
                  <a:srgbClr val="AFFC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  <a:rtl val="true"/>
              </a:rPr>
              <a:t> </a:t>
            </a:r>
            <a:r>
              <a:rPr lang="en-US" b="true" sz="2077" spc="-110">
                <a:solidFill>
                  <a:srgbClr val="AFFC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Overseas Digital Integration Systems</a:t>
            </a:r>
          </a:p>
          <a:p>
            <a:pPr algn="just" rtl="true">
              <a:lnSpc>
                <a:spcPts val="2908"/>
              </a:lnSpc>
            </a:pPr>
            <a:r>
              <a:rPr lang="ar-EG" b="true" sz="2077" spc="-110">
                <a:solidFill>
                  <a:srgbClr val="AFFC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  <a:rtl val="true"/>
              </a:rPr>
              <a:t>حلول ذكية تدعم التحول الرقمي وتعزز كفاءة الأداء الحكومي</a:t>
            </a:r>
            <a:r>
              <a:rPr lang="ar-EG" b="true" sz="2077" spc="-110">
                <a:solidFill>
                  <a:srgbClr val="AFFC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  <a:rtl val="true"/>
              </a:rPr>
              <a:t> 🚀</a:t>
            </a:r>
          </a:p>
          <a:p>
            <a:pPr algn="just" rtl="true">
              <a:lnSpc>
                <a:spcPts val="2908"/>
              </a:lnSpc>
            </a:pPr>
          </a:p>
          <a:p>
            <a:pPr algn="just" rtl="true">
              <a:lnSpc>
                <a:spcPts val="2908"/>
              </a:lnSpc>
            </a:pPr>
            <a:r>
              <a:rPr lang="ar-EG" b="true" sz="2077" spc="-110">
                <a:solidFill>
                  <a:srgbClr val="AFFC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  <a:rtl val="true"/>
              </a:rPr>
              <a:t>✅ تكامل كامل مع نظام مؤشرات الدولة المصرية</a:t>
            </a:r>
          </a:p>
          <a:p>
            <a:pPr algn="just" rtl="true">
              <a:lnSpc>
                <a:spcPts val="2908"/>
              </a:lnSpc>
            </a:pPr>
            <a:r>
              <a:rPr lang="ar-EG" b="true" sz="2077" spc="-110">
                <a:solidFill>
                  <a:srgbClr val="AFFC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  <a:rtl val="true"/>
              </a:rPr>
              <a:t>✅ لوحات معلومات تفاعلية لمتابعة الأداء لحظة بلحظة</a:t>
            </a:r>
            <a:r>
              <a:rPr lang="ar-EG" b="true" sz="2077" spc="-110">
                <a:solidFill>
                  <a:srgbClr val="AFFC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  <a:rtl val="true"/>
              </a:rPr>
              <a:t> 📊</a:t>
            </a:r>
          </a:p>
          <a:p>
            <a:pPr algn="just" rtl="true">
              <a:lnSpc>
                <a:spcPts val="2908"/>
              </a:lnSpc>
            </a:pPr>
            <a:r>
              <a:rPr lang="ar-EG" b="true" sz="2077" spc="-110">
                <a:solidFill>
                  <a:srgbClr val="AFFC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  <a:rtl val="true"/>
              </a:rPr>
              <a:t>✅ نماذج شاشات</a:t>
            </a:r>
            <a:r>
              <a:rPr lang="ar-EG" b="true" sz="2077" spc="-110">
                <a:solidFill>
                  <a:srgbClr val="AFFC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  <a:rtl val="true"/>
              </a:rPr>
              <a:t> ديناميكية وواجهات برمجية متطورة (</a:t>
            </a:r>
            <a:r>
              <a:rPr lang="en-US" b="true" sz="2077" spc="-110">
                <a:solidFill>
                  <a:srgbClr val="AFFC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APIs</a:t>
            </a:r>
            <a:r>
              <a:rPr lang="ar-EG" b="true" sz="2077" spc="-110">
                <a:solidFill>
                  <a:srgbClr val="AFFC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  <a:rtl val="true"/>
              </a:rPr>
              <a:t>)</a:t>
            </a:r>
          </a:p>
          <a:p>
            <a:pPr algn="just" rtl="true">
              <a:lnSpc>
                <a:spcPts val="2908"/>
              </a:lnSpc>
            </a:pPr>
            <a:r>
              <a:rPr lang="ar-EG" b="true" sz="2077" spc="-110">
                <a:solidFill>
                  <a:srgbClr val="AFFC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  <a:rtl val="true"/>
              </a:rPr>
              <a:t>✅</a:t>
            </a:r>
            <a:r>
              <a:rPr lang="ar-EG" b="true" sz="2077" spc="-110">
                <a:solidFill>
                  <a:srgbClr val="AFFC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  <a:rtl val="true"/>
              </a:rPr>
              <a:t> تقارير احترافية ولوحات قيادة ذكية تدعم اتخاذ القرار</a:t>
            </a:r>
          </a:p>
          <a:p>
            <a:pPr algn="just" rtl="true">
              <a:lnSpc>
                <a:spcPts val="2908"/>
              </a:lnSpc>
            </a:pPr>
            <a:r>
              <a:rPr lang="ar-EG" b="true" sz="2077" spc="-110">
                <a:solidFill>
                  <a:srgbClr val="AFFC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  <a:rtl val="true"/>
              </a:rPr>
              <a:t>✅ صلاحيات مرنة تناسب كل مستوى إداري</a:t>
            </a:r>
          </a:p>
          <a:p>
            <a:pPr algn="just" rtl="true">
              <a:lnSpc>
                <a:spcPts val="2908"/>
              </a:lnSpc>
            </a:pPr>
            <a:r>
              <a:rPr lang="ar-EG" b="true" sz="2077" spc="-110">
                <a:solidFill>
                  <a:srgbClr val="AFFC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  <a:rtl val="true"/>
              </a:rPr>
              <a:t>✅ تحسين سرعة ودقة التقارير وتقليل الجهد اليدوي بنسبة كبيرة</a:t>
            </a:r>
          </a:p>
          <a:p>
            <a:pPr algn="just" rtl="true">
              <a:lnSpc>
                <a:spcPts val="2908"/>
              </a:lnSpc>
            </a:pPr>
          </a:p>
          <a:p>
            <a:pPr algn="just" rtl="true">
              <a:lnSpc>
                <a:spcPts val="2908"/>
              </a:lnSpc>
            </a:pPr>
            <a:r>
              <a:rPr lang="ar-EG" b="true" sz="2077" spc="-110">
                <a:solidFill>
                  <a:srgbClr val="AFFC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  <a:rtl val="true"/>
              </a:rPr>
              <a:t>🌟 مع</a:t>
            </a:r>
            <a:r>
              <a:rPr lang="ar-EG" b="true" sz="2077" spc="-110">
                <a:solidFill>
                  <a:srgbClr val="AFFC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  <a:rtl val="true"/>
              </a:rPr>
              <a:t> </a:t>
            </a:r>
            <a:r>
              <a:rPr lang="en-US" b="true" sz="2077" spc="-110">
                <a:solidFill>
                  <a:srgbClr val="AFFC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Overseas</a:t>
            </a:r>
          </a:p>
          <a:p>
            <a:pPr algn="just" rtl="true">
              <a:lnSpc>
                <a:spcPts val="2908"/>
              </a:lnSpc>
            </a:pPr>
            <a:r>
              <a:rPr lang="ar-EG" b="true" sz="2077" spc="-110">
                <a:solidFill>
                  <a:srgbClr val="AFFC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  <a:rtl val="true"/>
              </a:rPr>
              <a:t>نُحوّل البيانات إلى رؤية واضحة وقرارات دقيقة 💡</a:t>
            </a:r>
          </a:p>
          <a:p>
            <a:pPr algn="just" rtl="true">
              <a:lnSpc>
                <a:spcPts val="2908"/>
              </a:lnSpc>
            </a:pPr>
          </a:p>
          <a:p>
            <a:pPr algn="just" rtl="true">
              <a:lnSpc>
                <a:spcPts val="2908"/>
              </a:lnSpc>
            </a:pPr>
            <a:r>
              <a:rPr lang="ar-EG" b="true" sz="2077" spc="-110">
                <a:solidFill>
                  <a:srgbClr val="AFFC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  <a:rtl val="true"/>
              </a:rPr>
              <a:t>⚙ دعم كامل للتحول الرقمي</a:t>
            </a:r>
          </a:p>
          <a:p>
            <a:pPr algn="just" rtl="true">
              <a:lnSpc>
                <a:spcPts val="2908"/>
              </a:lnSpc>
            </a:pPr>
            <a:r>
              <a:rPr lang="ar-EG" b="true" sz="2077" spc="-110">
                <a:solidFill>
                  <a:srgbClr val="AFFC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  <a:rtl val="true"/>
              </a:rPr>
              <a:t>📈 تعزيز التكامل بين الأنظمة الحكومية</a:t>
            </a:r>
          </a:p>
          <a:p>
            <a:pPr algn="just" rtl="true">
              <a:lnSpc>
                <a:spcPts val="2908"/>
              </a:lnSpc>
            </a:pPr>
            <a:r>
              <a:rPr lang="ar-EG" b="true" sz="2077" spc="-110">
                <a:solidFill>
                  <a:srgbClr val="AFFC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  <a:rtl val="true"/>
              </a:rPr>
              <a:t>🧠 رفع كفاءة التقارير وتحليل الأداء المؤسسي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68584" r="0" b="-6858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65772" y="5981728"/>
            <a:ext cx="6166801" cy="3892793"/>
          </a:xfrm>
          <a:custGeom>
            <a:avLst/>
            <a:gdLst/>
            <a:ahLst/>
            <a:cxnLst/>
            <a:rect r="r" b="b" t="t" l="l"/>
            <a:pathLst>
              <a:path h="3892793" w="6166801">
                <a:moveTo>
                  <a:pt x="0" y="0"/>
                </a:moveTo>
                <a:lnTo>
                  <a:pt x="6166801" y="0"/>
                </a:lnTo>
                <a:lnTo>
                  <a:pt x="6166801" y="3892793"/>
                </a:lnTo>
                <a:lnTo>
                  <a:pt x="0" y="389279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65772" y="3011020"/>
            <a:ext cx="6166801" cy="2787445"/>
          </a:xfrm>
          <a:custGeom>
            <a:avLst/>
            <a:gdLst/>
            <a:ahLst/>
            <a:cxnLst/>
            <a:rect r="r" b="b" t="t" l="l"/>
            <a:pathLst>
              <a:path h="2787445" w="6166801">
                <a:moveTo>
                  <a:pt x="0" y="0"/>
                </a:moveTo>
                <a:lnTo>
                  <a:pt x="6166801" y="0"/>
                </a:lnTo>
                <a:lnTo>
                  <a:pt x="6166801" y="2787445"/>
                </a:lnTo>
                <a:lnTo>
                  <a:pt x="0" y="278744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32963" r="0" b="-32963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790077" y="413108"/>
            <a:ext cx="13690703" cy="11372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669"/>
              </a:lnSpc>
            </a:pPr>
            <a:r>
              <a:rPr lang="en-US" sz="8499">
                <a:solidFill>
                  <a:srgbClr val="AFFCFF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MAIN ACHIEVED PROJECTS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348021" y="1980997"/>
            <a:ext cx="14911279" cy="77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5000" spc="5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Digital Alarming &amp; Evacuation System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679750" y="3449826"/>
            <a:ext cx="11423612" cy="50161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rtl="true">
              <a:lnSpc>
                <a:spcPts val="3342"/>
              </a:lnSpc>
            </a:pPr>
            <a:r>
              <a:rPr lang="ar-EG" b="true" sz="2387" spc="-126">
                <a:solidFill>
                  <a:srgbClr val="AFFC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  <a:rtl val="true"/>
              </a:rPr>
              <a:t>🚨 ذكاء.. سرعة.. أمان في كل لحظة! 🚨</a:t>
            </a:r>
          </a:p>
          <a:p>
            <a:pPr algn="just" rtl="true">
              <a:lnSpc>
                <a:spcPts val="3342"/>
              </a:lnSpc>
            </a:pPr>
          </a:p>
          <a:p>
            <a:pPr algn="just" rtl="true">
              <a:lnSpc>
                <a:spcPts val="3342"/>
              </a:lnSpc>
            </a:pPr>
            <a:r>
              <a:rPr lang="ar-EG" b="true" sz="2387" spc="-126">
                <a:solidFill>
                  <a:srgbClr val="AFFC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  <a:rtl val="true"/>
              </a:rPr>
              <a:t>حلول ذكية تربط بين إدارة الموارد البشرية والسلامة المهنية في منظومة واحدة متكاملة </a:t>
            </a:r>
          </a:p>
          <a:p>
            <a:pPr algn="just" rtl="true">
              <a:lnSpc>
                <a:spcPts val="3342"/>
              </a:lnSpc>
            </a:pPr>
          </a:p>
          <a:p>
            <a:pPr algn="just" rtl="true">
              <a:lnSpc>
                <a:spcPts val="3342"/>
              </a:lnSpc>
            </a:pPr>
          </a:p>
          <a:p>
            <a:pPr algn="just" rtl="true">
              <a:lnSpc>
                <a:spcPts val="3342"/>
              </a:lnSpc>
            </a:pPr>
            <a:r>
              <a:rPr lang="en-US" b="true" sz="2387" spc="-126">
                <a:solidFill>
                  <a:srgbClr val="AFFC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Digital Emergency Evacuation</a:t>
            </a:r>
            <a:r>
              <a:rPr lang="ar-EG" b="true" sz="2387" spc="-126">
                <a:solidFill>
                  <a:srgbClr val="AFFC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  <a:rtl val="true"/>
              </a:rPr>
              <a:t> – نظام الإخلاء الذكي لحماية</a:t>
            </a:r>
            <a:r>
              <a:rPr lang="ar-EG" b="true" sz="2387" spc="-126">
                <a:solidFill>
                  <a:srgbClr val="AFFC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  <a:rtl val="true"/>
              </a:rPr>
              <a:t> العاملين في حالات الطوارئ.</a:t>
            </a:r>
          </a:p>
          <a:p>
            <a:pPr algn="just" rtl="true">
              <a:lnSpc>
                <a:spcPts val="3342"/>
              </a:lnSpc>
            </a:pPr>
          </a:p>
          <a:p>
            <a:pPr algn="just" rtl="true">
              <a:lnSpc>
                <a:spcPts val="3342"/>
              </a:lnSpc>
            </a:pPr>
            <a:r>
              <a:rPr lang="en-US" b="true" sz="2387" spc="-126">
                <a:solidFill>
                  <a:srgbClr val="AFFC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Fire Alarming System</a:t>
            </a:r>
            <a:r>
              <a:rPr lang="ar-EG" b="true" sz="2387" spc="-126">
                <a:solidFill>
                  <a:srgbClr val="AFFC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  <a:rtl val="true"/>
              </a:rPr>
              <a:t> – ربط</a:t>
            </a:r>
            <a:r>
              <a:rPr lang="ar-EG" b="true" sz="2387" spc="-126">
                <a:solidFill>
                  <a:srgbClr val="AFFC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  <a:rtl val="true"/>
              </a:rPr>
              <a:t> فوري</a:t>
            </a:r>
            <a:r>
              <a:rPr lang="ar-EG" b="true" sz="2387" spc="-126">
                <a:solidFill>
                  <a:srgbClr val="AFFC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  <a:rtl val="true"/>
              </a:rPr>
              <a:t> مع نظام</a:t>
            </a:r>
            <a:r>
              <a:rPr lang="ar-EG" b="true" sz="2387" spc="-126">
                <a:solidFill>
                  <a:srgbClr val="AFFC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  <a:rtl val="true"/>
              </a:rPr>
              <a:t> إنذار الحريق لسرعة الاستجابة.</a:t>
            </a:r>
          </a:p>
          <a:p>
            <a:pPr algn="just" rtl="true">
              <a:lnSpc>
                <a:spcPts val="3342"/>
              </a:lnSpc>
            </a:pPr>
          </a:p>
          <a:p>
            <a:pPr algn="just" rtl="true">
              <a:lnSpc>
                <a:spcPts val="3342"/>
              </a:lnSpc>
            </a:pPr>
            <a:r>
              <a:rPr lang="en-US" b="true" sz="2387" spc="-126">
                <a:solidFill>
                  <a:srgbClr val="AFFC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Paging System</a:t>
            </a:r>
            <a:r>
              <a:rPr lang="ar-EG" b="true" sz="2387" spc="-126">
                <a:solidFill>
                  <a:srgbClr val="AFFC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  <a:rtl val="true"/>
              </a:rPr>
              <a:t> – تنبيهات صوتية ومرئية فورية لضمان سرعة التواصل أثناء الأزمات.</a:t>
            </a:r>
          </a:p>
          <a:p>
            <a:pPr algn="just" rtl="true">
              <a:lnSpc>
                <a:spcPts val="3342"/>
              </a:lnSpc>
            </a:pPr>
          </a:p>
          <a:p>
            <a:pPr algn="just" rtl="true">
              <a:lnSpc>
                <a:spcPts val="3342"/>
              </a:lnSpc>
            </a:pP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68584" r="0" b="-6858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05428" y="3190672"/>
            <a:ext cx="7282775" cy="6117531"/>
          </a:xfrm>
          <a:custGeom>
            <a:avLst/>
            <a:gdLst/>
            <a:ahLst/>
            <a:cxnLst/>
            <a:rect r="r" b="b" t="t" l="l"/>
            <a:pathLst>
              <a:path h="6117531" w="7282775">
                <a:moveTo>
                  <a:pt x="0" y="0"/>
                </a:moveTo>
                <a:lnTo>
                  <a:pt x="7282775" y="0"/>
                </a:lnTo>
                <a:lnTo>
                  <a:pt x="7282775" y="6117531"/>
                </a:lnTo>
                <a:lnTo>
                  <a:pt x="0" y="61175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790077" y="413108"/>
            <a:ext cx="13690703" cy="11372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669"/>
              </a:lnSpc>
            </a:pPr>
            <a:r>
              <a:rPr lang="en-US" sz="8499">
                <a:solidFill>
                  <a:srgbClr val="AFFCFF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MAIN ACHIEVED PROJECTS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2348021" y="1980997"/>
            <a:ext cx="14911279" cy="77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5000" spc="5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Forklift AI anti-collision system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7635428" y="3493698"/>
            <a:ext cx="10546897" cy="48745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322"/>
              </a:lnSpc>
            </a:pPr>
          </a:p>
          <a:p>
            <a:pPr algn="just">
              <a:lnSpc>
                <a:spcPts val="4322"/>
              </a:lnSpc>
            </a:pPr>
            <a:r>
              <a:rPr lang="en-US" b="true" sz="3087" spc="-163">
                <a:solidFill>
                  <a:srgbClr val="AFFC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Stay safe with smart vision technology!</a:t>
            </a:r>
          </a:p>
          <a:p>
            <a:pPr algn="just">
              <a:lnSpc>
                <a:spcPts val="4322"/>
              </a:lnSpc>
            </a:pPr>
          </a:p>
          <a:p>
            <a:pPr algn="just">
              <a:lnSpc>
                <a:spcPts val="4322"/>
              </a:lnSpc>
            </a:pPr>
          </a:p>
          <a:p>
            <a:pPr algn="just">
              <a:lnSpc>
                <a:spcPts val="4322"/>
              </a:lnSpc>
            </a:pPr>
            <a:r>
              <a:rPr lang="en-US" b="true" sz="3087" spc="-163">
                <a:solidFill>
                  <a:srgbClr val="AFFC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Detect people and obstacles instantly, </a:t>
            </a:r>
          </a:p>
          <a:p>
            <a:pPr algn="just">
              <a:lnSpc>
                <a:spcPts val="4322"/>
              </a:lnSpc>
            </a:pPr>
            <a:r>
              <a:rPr lang="en-US" b="true" sz="3087" spc="-163">
                <a:solidFill>
                  <a:srgbClr val="AFFC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prevent collisions, and protect your team — all in real time.</a:t>
            </a:r>
          </a:p>
          <a:p>
            <a:pPr algn="just">
              <a:lnSpc>
                <a:spcPts val="4322"/>
              </a:lnSpc>
            </a:pPr>
          </a:p>
          <a:p>
            <a:pPr algn="just">
              <a:lnSpc>
                <a:spcPts val="4322"/>
              </a:lnSpc>
            </a:pPr>
          </a:p>
          <a:p>
            <a:pPr algn="just">
              <a:lnSpc>
                <a:spcPts val="4322"/>
              </a:lnSpc>
            </a:pPr>
            <a:r>
              <a:rPr lang="en-US" b="true" sz="3087" spc="-163">
                <a:solidFill>
                  <a:srgbClr val="AFFC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🚧 Smart. Fast. Safe.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68584" r="0" b="-6858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784510">
            <a:off x="500686" y="3060197"/>
            <a:ext cx="4816119" cy="4168132"/>
          </a:xfrm>
          <a:custGeom>
            <a:avLst/>
            <a:gdLst/>
            <a:ahLst/>
            <a:cxnLst/>
            <a:rect r="r" b="b" t="t" l="l"/>
            <a:pathLst>
              <a:path h="4168132" w="4816119">
                <a:moveTo>
                  <a:pt x="0" y="0"/>
                </a:moveTo>
                <a:lnTo>
                  <a:pt x="4816118" y="0"/>
                </a:lnTo>
                <a:lnTo>
                  <a:pt x="4816118" y="4168132"/>
                </a:lnTo>
                <a:lnTo>
                  <a:pt x="0" y="41681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784510">
            <a:off x="993361" y="3206959"/>
            <a:ext cx="4816119" cy="4168132"/>
          </a:xfrm>
          <a:custGeom>
            <a:avLst/>
            <a:gdLst/>
            <a:ahLst/>
            <a:cxnLst/>
            <a:rect r="r" b="b" t="t" l="l"/>
            <a:pathLst>
              <a:path h="4168132" w="4816119">
                <a:moveTo>
                  <a:pt x="0" y="0"/>
                </a:moveTo>
                <a:lnTo>
                  <a:pt x="4816119" y="0"/>
                </a:lnTo>
                <a:lnTo>
                  <a:pt x="4816119" y="4168132"/>
                </a:lnTo>
                <a:lnTo>
                  <a:pt x="0" y="41681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1713452" y="3687936"/>
            <a:ext cx="2911140" cy="2911129"/>
            <a:chOff x="0" y="0"/>
            <a:chExt cx="6350000" cy="634997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 l="-6710" t="0" r="-6710" b="0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790077" y="413108"/>
            <a:ext cx="13690703" cy="11372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669"/>
              </a:lnSpc>
            </a:pPr>
            <a:r>
              <a:rPr lang="en-US" sz="8499">
                <a:solidFill>
                  <a:srgbClr val="AFFCFF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MAIN ACHIEVED PROJECTS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5488105" y="3525063"/>
            <a:ext cx="11771195" cy="77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5000" spc="5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Saudi Navi  Digitalization</a:t>
            </a:r>
          </a:p>
        </p:txBody>
      </p:sp>
      <p:sp>
        <p:nvSpPr>
          <p:cNvPr name="AutoShape 9" id="9"/>
          <p:cNvSpPr/>
          <p:nvPr/>
        </p:nvSpPr>
        <p:spPr>
          <a:xfrm rot="0">
            <a:off x="1028700" y="2531355"/>
            <a:ext cx="1047395" cy="0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0" id="10"/>
          <p:cNvSpPr txBox="true"/>
          <p:nvPr/>
        </p:nvSpPr>
        <p:spPr>
          <a:xfrm rot="0">
            <a:off x="6501806" y="5096638"/>
            <a:ext cx="6692413" cy="4365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b="true" sz="2499" spc="-132">
                <a:solidFill>
                  <a:srgbClr val="AFFC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Helpdesk &amp; Service-Desk </a:t>
            </a:r>
          </a:p>
          <a:p>
            <a:pPr algn="just">
              <a:lnSpc>
                <a:spcPts val="3499"/>
              </a:lnSpc>
            </a:pPr>
            <a:r>
              <a:rPr lang="en-US" b="true" sz="2499" spc="-132">
                <a:solidFill>
                  <a:srgbClr val="AFFC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In-out System</a:t>
            </a:r>
          </a:p>
          <a:p>
            <a:pPr algn="just">
              <a:lnSpc>
                <a:spcPts val="3499"/>
              </a:lnSpc>
            </a:pPr>
            <a:r>
              <a:rPr lang="en-US" b="true" sz="2499" spc="-132">
                <a:solidFill>
                  <a:srgbClr val="AFFC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Purchasing </a:t>
            </a:r>
          </a:p>
          <a:p>
            <a:pPr algn="just">
              <a:lnSpc>
                <a:spcPts val="3499"/>
              </a:lnSpc>
            </a:pPr>
            <a:r>
              <a:rPr lang="en-US" b="true" sz="2499" spc="-132">
                <a:solidFill>
                  <a:srgbClr val="AFFC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Contracting</a:t>
            </a:r>
          </a:p>
          <a:p>
            <a:pPr algn="just">
              <a:lnSpc>
                <a:spcPts val="3499"/>
              </a:lnSpc>
            </a:pPr>
            <a:r>
              <a:rPr lang="en-US" b="true" sz="2499" spc="-132">
                <a:solidFill>
                  <a:srgbClr val="AFFC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Warehouse</a:t>
            </a:r>
          </a:p>
          <a:p>
            <a:pPr algn="just">
              <a:lnSpc>
                <a:spcPts val="3499"/>
              </a:lnSpc>
            </a:pPr>
            <a:r>
              <a:rPr lang="en-US" b="true" sz="2499" spc="-132">
                <a:solidFill>
                  <a:srgbClr val="AFFC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Maintenance MG</a:t>
            </a:r>
          </a:p>
          <a:p>
            <a:pPr algn="just">
              <a:lnSpc>
                <a:spcPts val="3499"/>
              </a:lnSpc>
            </a:pPr>
            <a:r>
              <a:rPr lang="en-US" b="true" sz="2499" spc="-132">
                <a:solidFill>
                  <a:srgbClr val="AFFC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Projects</a:t>
            </a:r>
          </a:p>
          <a:p>
            <a:pPr algn="just">
              <a:lnSpc>
                <a:spcPts val="3499"/>
              </a:lnSpc>
            </a:pPr>
            <a:r>
              <a:rPr lang="en-US" b="true" sz="2499" spc="-132">
                <a:solidFill>
                  <a:srgbClr val="AFFC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Archiving</a:t>
            </a:r>
          </a:p>
          <a:p>
            <a:pPr algn="just">
              <a:lnSpc>
                <a:spcPts val="3499"/>
              </a:lnSpc>
            </a:pPr>
          </a:p>
          <a:p>
            <a:pPr algn="just">
              <a:lnSpc>
                <a:spcPts val="3499"/>
              </a:lnSpc>
            </a:pPr>
          </a:p>
        </p:txBody>
      </p:sp>
      <p:sp>
        <p:nvSpPr>
          <p:cNvPr name="TextBox 11" id="11"/>
          <p:cNvSpPr txBox="true"/>
          <p:nvPr/>
        </p:nvSpPr>
        <p:spPr>
          <a:xfrm rot="0">
            <a:off x="6581231" y="4407087"/>
            <a:ext cx="7301882" cy="4495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9"/>
              </a:lnSpc>
            </a:pPr>
            <a:r>
              <a:rPr lang="en-US" b="true" sz="2999">
                <a:solidFill>
                  <a:srgbClr val="013856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GOVERMENTAL ERP SYSTEM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68584" r="0" b="-6858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784510">
            <a:off x="500686" y="3060197"/>
            <a:ext cx="4816119" cy="4168132"/>
          </a:xfrm>
          <a:custGeom>
            <a:avLst/>
            <a:gdLst/>
            <a:ahLst/>
            <a:cxnLst/>
            <a:rect r="r" b="b" t="t" l="l"/>
            <a:pathLst>
              <a:path h="4168132" w="4816119">
                <a:moveTo>
                  <a:pt x="0" y="0"/>
                </a:moveTo>
                <a:lnTo>
                  <a:pt x="4816118" y="0"/>
                </a:lnTo>
                <a:lnTo>
                  <a:pt x="4816118" y="4168132"/>
                </a:lnTo>
                <a:lnTo>
                  <a:pt x="0" y="41681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784510">
            <a:off x="993361" y="3206959"/>
            <a:ext cx="4816119" cy="4168132"/>
          </a:xfrm>
          <a:custGeom>
            <a:avLst/>
            <a:gdLst/>
            <a:ahLst/>
            <a:cxnLst/>
            <a:rect r="r" b="b" t="t" l="l"/>
            <a:pathLst>
              <a:path h="4168132" w="4816119">
                <a:moveTo>
                  <a:pt x="0" y="0"/>
                </a:moveTo>
                <a:lnTo>
                  <a:pt x="4816119" y="0"/>
                </a:lnTo>
                <a:lnTo>
                  <a:pt x="4816119" y="4168132"/>
                </a:lnTo>
                <a:lnTo>
                  <a:pt x="0" y="41681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5" id="5"/>
          <p:cNvSpPr/>
          <p:nvPr/>
        </p:nvSpPr>
        <p:spPr>
          <a:xfrm rot="0">
            <a:off x="1028700" y="2531355"/>
            <a:ext cx="1047395" cy="0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1748018" y="4380949"/>
            <a:ext cx="2714040" cy="1526628"/>
            <a:chOff x="0" y="0"/>
            <a:chExt cx="11289030" cy="6350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1287761" cy="6350000"/>
            </a:xfrm>
            <a:custGeom>
              <a:avLst/>
              <a:gdLst/>
              <a:ahLst/>
              <a:cxnLst/>
              <a:rect r="r" b="b" t="t" l="l"/>
              <a:pathLst>
                <a:path h="6350000" w="11287761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5"/>
              <a:stretch>
                <a:fillRect l="0" t="-2849" r="0" b="-2849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790077" y="413108"/>
            <a:ext cx="13690703" cy="11372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669"/>
              </a:lnSpc>
            </a:pPr>
            <a:r>
              <a:rPr lang="en-US" sz="8499">
                <a:solidFill>
                  <a:srgbClr val="AFFCFF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MAIN ACHIEVED PROJECTS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5488105" y="3525063"/>
            <a:ext cx="11771195" cy="77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5000" spc="5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Elseedy Electronics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218525" y="5424309"/>
            <a:ext cx="8191512" cy="2174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b="true" sz="2499" spc="-132">
                <a:solidFill>
                  <a:srgbClr val="AFFC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Fire System Digitalization</a:t>
            </a:r>
          </a:p>
          <a:p>
            <a:pPr algn="just">
              <a:lnSpc>
                <a:spcPts val="3499"/>
              </a:lnSpc>
            </a:pPr>
            <a:r>
              <a:rPr lang="en-US" b="true" sz="2499" spc="-132">
                <a:solidFill>
                  <a:srgbClr val="AFFC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Digital Emergency Evacuation</a:t>
            </a:r>
          </a:p>
          <a:p>
            <a:pPr algn="just">
              <a:lnSpc>
                <a:spcPts val="3499"/>
              </a:lnSpc>
            </a:pPr>
            <a:r>
              <a:rPr lang="en-US" b="true" sz="2499" spc="-132">
                <a:solidFill>
                  <a:srgbClr val="AFFC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Lone Worker Mobile App</a:t>
            </a:r>
          </a:p>
          <a:p>
            <a:pPr algn="just">
              <a:lnSpc>
                <a:spcPts val="3499"/>
              </a:lnSpc>
            </a:pPr>
            <a:r>
              <a:rPr lang="en-US" b="true" sz="2499" spc="-132">
                <a:solidFill>
                  <a:srgbClr val="AFFC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Chemical &amp; Dangerous Material Clearance</a:t>
            </a:r>
          </a:p>
          <a:p>
            <a:pPr algn="just">
              <a:lnSpc>
                <a:spcPts val="3499"/>
              </a:lnSpc>
            </a:pPr>
            <a:r>
              <a:rPr lang="en-US" b="true" sz="2499" spc="-132">
                <a:solidFill>
                  <a:srgbClr val="AFFC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Transformer Anti-theft &amp; IOT Monitoring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6218525" y="4694683"/>
            <a:ext cx="4532393" cy="4495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9"/>
              </a:lnSpc>
            </a:pPr>
            <a:r>
              <a:rPr lang="en-US" b="true" sz="3000">
                <a:solidFill>
                  <a:srgbClr val="013856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SAFETY SOLUTIONS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68584" r="0" b="-6858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784510">
            <a:off x="500686" y="3060197"/>
            <a:ext cx="4816119" cy="4168132"/>
          </a:xfrm>
          <a:custGeom>
            <a:avLst/>
            <a:gdLst/>
            <a:ahLst/>
            <a:cxnLst/>
            <a:rect r="r" b="b" t="t" l="l"/>
            <a:pathLst>
              <a:path h="4168132" w="4816119">
                <a:moveTo>
                  <a:pt x="0" y="0"/>
                </a:moveTo>
                <a:lnTo>
                  <a:pt x="4816118" y="0"/>
                </a:lnTo>
                <a:lnTo>
                  <a:pt x="4816118" y="4168132"/>
                </a:lnTo>
                <a:lnTo>
                  <a:pt x="0" y="41681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784510">
            <a:off x="993361" y="3206959"/>
            <a:ext cx="4816119" cy="4168132"/>
          </a:xfrm>
          <a:custGeom>
            <a:avLst/>
            <a:gdLst/>
            <a:ahLst/>
            <a:cxnLst/>
            <a:rect r="r" b="b" t="t" l="l"/>
            <a:pathLst>
              <a:path h="4168132" w="4816119">
                <a:moveTo>
                  <a:pt x="0" y="0"/>
                </a:moveTo>
                <a:lnTo>
                  <a:pt x="4816119" y="0"/>
                </a:lnTo>
                <a:lnTo>
                  <a:pt x="4816119" y="4168132"/>
                </a:lnTo>
                <a:lnTo>
                  <a:pt x="0" y="41681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5" id="5"/>
          <p:cNvSpPr/>
          <p:nvPr/>
        </p:nvSpPr>
        <p:spPr>
          <a:xfrm rot="0">
            <a:off x="1028700" y="2531355"/>
            <a:ext cx="1047395" cy="0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2163648" y="3915588"/>
            <a:ext cx="1924413" cy="2886619"/>
            <a:chOff x="0" y="0"/>
            <a:chExt cx="6350000" cy="9525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50000" cy="9525000"/>
            </a:xfrm>
            <a:custGeom>
              <a:avLst/>
              <a:gdLst/>
              <a:ahLst/>
              <a:cxnLst/>
              <a:rect r="r" b="b" t="t" l="l"/>
              <a:pathLst>
                <a:path h="9525000" w="6350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blipFill>
              <a:blip r:embed="rId5"/>
              <a:stretch>
                <a:fillRect l="-10000" t="0" r="-10000" b="0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790077" y="413108"/>
            <a:ext cx="13690703" cy="11372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669"/>
              </a:lnSpc>
            </a:pPr>
            <a:r>
              <a:rPr lang="en-US" sz="8499">
                <a:solidFill>
                  <a:srgbClr val="AFFCFF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MAIN ACHIEVED PROJECTS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5488105" y="3525063"/>
            <a:ext cx="11771195" cy="77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5000" spc="5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Elexandria Electricity Co.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046724" y="5690957"/>
            <a:ext cx="7498480" cy="2174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spc="-132" b="true">
                <a:solidFill>
                  <a:srgbClr val="AFFC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Employee attendance software is a digital solution that simplifies and automates tracking and managing employee attendance, enabling businesses to streamline processes, improve accuracy, and enhance workforce productivity.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6046724" y="4915058"/>
            <a:ext cx="10319011" cy="4495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9"/>
              </a:lnSpc>
            </a:pPr>
            <a:r>
              <a:rPr lang="en-US" b="true" sz="3000">
                <a:solidFill>
                  <a:srgbClr val="013856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EMPLOYEES ATTENDANCE MANAGEMENT SYSTEM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68584" r="0" b="-68584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90042" y="5938810"/>
            <a:ext cx="10363859" cy="4029762"/>
            <a:chOff x="0" y="0"/>
            <a:chExt cx="2729576" cy="106133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729576" cy="1061337"/>
            </a:xfrm>
            <a:custGeom>
              <a:avLst/>
              <a:gdLst/>
              <a:ahLst/>
              <a:cxnLst/>
              <a:rect r="r" b="b" t="t" l="l"/>
              <a:pathLst>
                <a:path h="1061337" w="2729576">
                  <a:moveTo>
                    <a:pt x="0" y="0"/>
                  </a:moveTo>
                  <a:lnTo>
                    <a:pt x="2729576" y="0"/>
                  </a:lnTo>
                  <a:lnTo>
                    <a:pt x="2729576" y="1061337"/>
                  </a:lnTo>
                  <a:lnTo>
                    <a:pt x="0" y="1061337"/>
                  </a:lnTo>
                  <a:close/>
                </a:path>
              </a:pathLst>
            </a:custGeom>
            <a:solidFill>
              <a:srgbClr val="000000">
                <a:alpha val="54902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2729576" cy="111848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00"/>
                </a:lnSpc>
              </a:pPr>
            </a:p>
          </p:txBody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9581223" y="-123397"/>
            <a:ext cx="8706777" cy="10410397"/>
            <a:chOff x="0" y="0"/>
            <a:chExt cx="8603361" cy="1028674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-2794" y="-128"/>
              <a:ext cx="8606155" cy="10286874"/>
            </a:xfrm>
            <a:custGeom>
              <a:avLst/>
              <a:gdLst/>
              <a:ahLst/>
              <a:cxnLst/>
              <a:rect r="r" b="b" t="t" l="l"/>
              <a:pathLst>
                <a:path h="10286874" w="8606155">
                  <a:moveTo>
                    <a:pt x="8606155" y="10251441"/>
                  </a:moveTo>
                  <a:cubicBezTo>
                    <a:pt x="8606155" y="10284588"/>
                    <a:pt x="8595487" y="10286874"/>
                    <a:pt x="8567674" y="10286874"/>
                  </a:cubicBezTo>
                  <a:cubicBezTo>
                    <a:pt x="5713094" y="10286239"/>
                    <a:pt x="2858643" y="10286239"/>
                    <a:pt x="4064" y="10286239"/>
                  </a:cubicBezTo>
                  <a:cubicBezTo>
                    <a:pt x="0" y="10272396"/>
                    <a:pt x="6350" y="10259823"/>
                    <a:pt x="9271" y="10246996"/>
                  </a:cubicBezTo>
                  <a:cubicBezTo>
                    <a:pt x="134747" y="9685402"/>
                    <a:pt x="260350" y="9123935"/>
                    <a:pt x="386207" y="8562467"/>
                  </a:cubicBezTo>
                  <a:cubicBezTo>
                    <a:pt x="565658" y="7761986"/>
                    <a:pt x="745490" y="6961633"/>
                    <a:pt x="924814" y="6161151"/>
                  </a:cubicBezTo>
                  <a:cubicBezTo>
                    <a:pt x="1146302" y="5172583"/>
                    <a:pt x="1367282" y="4184015"/>
                    <a:pt x="1588643" y="3195574"/>
                  </a:cubicBezTo>
                  <a:cubicBezTo>
                    <a:pt x="1813560" y="2191385"/>
                    <a:pt x="2038604" y="1187323"/>
                    <a:pt x="2264156" y="183261"/>
                  </a:cubicBezTo>
                  <a:cubicBezTo>
                    <a:pt x="2277872" y="122174"/>
                    <a:pt x="2286635" y="59690"/>
                    <a:pt x="2308860" y="635"/>
                  </a:cubicBezTo>
                  <a:cubicBezTo>
                    <a:pt x="4395216" y="635"/>
                    <a:pt x="6481572" y="635"/>
                    <a:pt x="8567928" y="0"/>
                  </a:cubicBezTo>
                  <a:cubicBezTo>
                    <a:pt x="8596249" y="0"/>
                    <a:pt x="8605901" y="3429"/>
                    <a:pt x="8605901" y="35814"/>
                  </a:cubicBezTo>
                  <a:cubicBezTo>
                    <a:pt x="8605139" y="3441066"/>
                    <a:pt x="8605139" y="6846317"/>
                    <a:pt x="8606155" y="10251441"/>
                  </a:cubicBezTo>
                  <a:close/>
                </a:path>
              </a:pathLst>
            </a:custGeom>
            <a:blipFill>
              <a:blip r:embed="rId3"/>
              <a:stretch>
                <a:fillRect l="-18943" t="0" r="-4483" b="-1485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2288960" y="766240"/>
            <a:ext cx="7789644" cy="13720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115"/>
              </a:lnSpc>
            </a:pPr>
            <a:r>
              <a:rPr lang="en-US" sz="10995" spc="-648">
                <a:solidFill>
                  <a:srgbClr val="AFFCFF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THANK YOU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467723" y="3322454"/>
            <a:ext cx="8784613" cy="547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19"/>
              </a:lnSpc>
            </a:pPr>
            <a:r>
              <a:rPr lang="en-US" sz="33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We look forward to working with you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096641" y="6943299"/>
            <a:ext cx="456414" cy="456414"/>
          </a:xfrm>
          <a:custGeom>
            <a:avLst/>
            <a:gdLst/>
            <a:ahLst/>
            <a:cxnLst/>
            <a:rect r="r" b="b" t="t" l="l"/>
            <a:pathLst>
              <a:path h="456414" w="456414">
                <a:moveTo>
                  <a:pt x="0" y="0"/>
                </a:moveTo>
                <a:lnTo>
                  <a:pt x="456414" y="0"/>
                </a:lnTo>
                <a:lnTo>
                  <a:pt x="456414" y="456414"/>
                </a:lnTo>
                <a:lnTo>
                  <a:pt x="0" y="4564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006995" y="8955919"/>
            <a:ext cx="460728" cy="460728"/>
          </a:xfrm>
          <a:custGeom>
            <a:avLst/>
            <a:gdLst/>
            <a:ahLst/>
            <a:cxnLst/>
            <a:rect r="r" b="b" t="t" l="l"/>
            <a:pathLst>
              <a:path h="460728" w="460728">
                <a:moveTo>
                  <a:pt x="0" y="0"/>
                </a:moveTo>
                <a:lnTo>
                  <a:pt x="460728" y="0"/>
                </a:lnTo>
                <a:lnTo>
                  <a:pt x="460728" y="460728"/>
                </a:lnTo>
                <a:lnTo>
                  <a:pt x="0" y="46072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096641" y="6205025"/>
            <a:ext cx="392221" cy="458007"/>
          </a:xfrm>
          <a:custGeom>
            <a:avLst/>
            <a:gdLst/>
            <a:ahLst/>
            <a:cxnLst/>
            <a:rect r="r" b="b" t="t" l="l"/>
            <a:pathLst>
              <a:path h="458007" w="392221">
                <a:moveTo>
                  <a:pt x="0" y="0"/>
                </a:moveTo>
                <a:lnTo>
                  <a:pt x="392221" y="0"/>
                </a:lnTo>
                <a:lnTo>
                  <a:pt x="392221" y="458007"/>
                </a:lnTo>
                <a:lnTo>
                  <a:pt x="0" y="45800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096641" y="7629579"/>
            <a:ext cx="457506" cy="457506"/>
          </a:xfrm>
          <a:custGeom>
            <a:avLst/>
            <a:gdLst/>
            <a:ahLst/>
            <a:cxnLst/>
            <a:rect r="r" b="b" t="t" l="l"/>
            <a:pathLst>
              <a:path h="457506" w="457506">
                <a:moveTo>
                  <a:pt x="0" y="0"/>
                </a:moveTo>
                <a:lnTo>
                  <a:pt x="457506" y="0"/>
                </a:lnTo>
                <a:lnTo>
                  <a:pt x="457506" y="457506"/>
                </a:lnTo>
                <a:lnTo>
                  <a:pt x="0" y="45750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674592" y="8093203"/>
            <a:ext cx="4239472" cy="6686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74"/>
              </a:lnSpc>
            </a:pPr>
            <a:r>
              <a:rPr lang="en-US" sz="2699" spc="53" u="sng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  <a:hlinkClick r:id="rId12" tooltip="tel:+201007200031"/>
              </a:rPr>
              <a:t>+20 100 7200 031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620557" y="7275512"/>
            <a:ext cx="5632836" cy="6781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75"/>
              </a:lnSpc>
            </a:pPr>
            <a:r>
              <a:rPr lang="en-US" sz="2700" spc="54" u="sng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  <a:hlinkClick r:id="rId13" tooltip="http://www.over-seas.net/"/>
              </a:rPr>
              <a:t>www.over-seas.net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763630" y="5928800"/>
            <a:ext cx="9432358" cy="6788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64"/>
              </a:lnSpc>
            </a:pPr>
            <a:r>
              <a:rPr lang="en-US" sz="2695" spc="53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25B,Omar Lofty St, 8th Area Nasr City,Cairo ,Egypt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674592" y="6957193"/>
            <a:ext cx="6358623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 spc="135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S</a:t>
            </a:r>
            <a:r>
              <a:rPr lang="en-US" sz="2700" spc="135" u="sng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  <a:hlinkClick r:id="rId14" tooltip="http://www.over-seas.net/"/>
              </a:rPr>
              <a:t>ales@over-seas.net</a:t>
            </a:r>
          </a:p>
        </p:txBody>
      </p:sp>
      <p:grpSp>
        <p:nvGrpSpPr>
          <p:cNvPr name="Group 18" id="18"/>
          <p:cNvGrpSpPr>
            <a:grpSpLocks noChangeAspect="true"/>
          </p:cNvGrpSpPr>
          <p:nvPr/>
        </p:nvGrpSpPr>
        <p:grpSpPr>
          <a:xfrm rot="0">
            <a:off x="12494367" y="123397"/>
            <a:ext cx="3491806" cy="3491792"/>
            <a:chOff x="0" y="0"/>
            <a:chExt cx="6350000" cy="6349975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5"/>
              <a:stretch>
                <a:fillRect l="0" t="-1118" r="0" b="-1118"/>
              </a:stretch>
            </a:blipFill>
          </p:spPr>
        </p:sp>
      </p:grpSp>
      <p:sp>
        <p:nvSpPr>
          <p:cNvPr name="TextBox 20" id="20"/>
          <p:cNvSpPr txBox="true"/>
          <p:nvPr/>
        </p:nvSpPr>
        <p:spPr>
          <a:xfrm rot="0">
            <a:off x="12373108" y="2994857"/>
            <a:ext cx="5716039" cy="3656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943"/>
              </a:lnSpc>
              <a:spcBef>
                <a:spcPct val="0"/>
              </a:spcBef>
            </a:pPr>
            <a:r>
              <a:rPr lang="en-US" sz="2102">
                <a:solidFill>
                  <a:srgbClr val="FF7D0B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We Develop </a:t>
            </a:r>
            <a:r>
              <a:rPr lang="en-US" sz="2102">
                <a:solidFill>
                  <a:srgbClr val="093752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Your Dreams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674592" y="8620279"/>
            <a:ext cx="4239472" cy="6686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74"/>
              </a:lnSpc>
            </a:pPr>
            <a:r>
              <a:rPr lang="en-US" sz="2699" spc="53" u="sng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  <a:hlinkClick r:id="rId16" tooltip="tel:+201007200031"/>
              </a:rPr>
              <a:t>+20 102 4550 770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674592" y="9146060"/>
            <a:ext cx="4239472" cy="6686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74"/>
              </a:lnSpc>
            </a:pPr>
            <a:r>
              <a:rPr lang="en-US" sz="2699" spc="53" u="sng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  <a:hlinkClick r:id="rId17" tooltip="tel:+201007200031"/>
              </a:rPr>
              <a:t>+20 222 7538 45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68584" r="0" b="-68584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3415782" y="2001254"/>
            <a:ext cx="6284491" cy="6284491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36863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00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5400000">
            <a:off x="4678984" y="3226648"/>
            <a:ext cx="7928795" cy="3833703"/>
          </a:xfrm>
          <a:custGeom>
            <a:avLst/>
            <a:gdLst/>
            <a:ahLst/>
            <a:cxnLst/>
            <a:rect r="r" b="b" t="t" l="l"/>
            <a:pathLst>
              <a:path h="3833703" w="7928795">
                <a:moveTo>
                  <a:pt x="0" y="0"/>
                </a:moveTo>
                <a:lnTo>
                  <a:pt x="7928796" y="0"/>
                </a:lnTo>
                <a:lnTo>
                  <a:pt x="7928796" y="3833704"/>
                </a:lnTo>
                <a:lnTo>
                  <a:pt x="0" y="38337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6362725" y="8523871"/>
            <a:ext cx="1126782" cy="864186"/>
            <a:chOff x="0" y="0"/>
            <a:chExt cx="296766" cy="227605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96766" cy="227605"/>
            </a:xfrm>
            <a:custGeom>
              <a:avLst/>
              <a:gdLst/>
              <a:ahLst/>
              <a:cxnLst/>
              <a:rect r="r" b="b" t="t" l="l"/>
              <a:pathLst>
                <a:path h="227605" w="296766">
                  <a:moveTo>
                    <a:pt x="113802" y="0"/>
                  </a:moveTo>
                  <a:lnTo>
                    <a:pt x="182963" y="0"/>
                  </a:lnTo>
                  <a:cubicBezTo>
                    <a:pt x="245815" y="0"/>
                    <a:pt x="296766" y="50951"/>
                    <a:pt x="296766" y="113802"/>
                  </a:cubicBezTo>
                  <a:lnTo>
                    <a:pt x="296766" y="113802"/>
                  </a:lnTo>
                  <a:cubicBezTo>
                    <a:pt x="296766" y="143985"/>
                    <a:pt x="284776" y="172931"/>
                    <a:pt x="263434" y="194273"/>
                  </a:cubicBezTo>
                  <a:cubicBezTo>
                    <a:pt x="242092" y="215615"/>
                    <a:pt x="213146" y="227605"/>
                    <a:pt x="182963" y="227605"/>
                  </a:cubicBezTo>
                  <a:lnTo>
                    <a:pt x="113802" y="227605"/>
                  </a:lnTo>
                  <a:cubicBezTo>
                    <a:pt x="50951" y="227605"/>
                    <a:pt x="0" y="176654"/>
                    <a:pt x="0" y="113802"/>
                  </a:cubicBezTo>
                  <a:lnTo>
                    <a:pt x="0" y="113802"/>
                  </a:lnTo>
                  <a:cubicBezTo>
                    <a:pt x="0" y="50951"/>
                    <a:pt x="50951" y="0"/>
                    <a:pt x="113802" y="0"/>
                  </a:cubicBezTo>
                  <a:close/>
                </a:path>
              </a:pathLst>
            </a:custGeom>
            <a:solidFill>
              <a:srgbClr val="027593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57150"/>
              <a:ext cx="296766" cy="2847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00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8420674" y="7729141"/>
            <a:ext cx="1126782" cy="864186"/>
            <a:chOff x="0" y="0"/>
            <a:chExt cx="296766" cy="227605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96766" cy="227605"/>
            </a:xfrm>
            <a:custGeom>
              <a:avLst/>
              <a:gdLst/>
              <a:ahLst/>
              <a:cxnLst/>
              <a:rect r="r" b="b" t="t" l="l"/>
              <a:pathLst>
                <a:path h="227605" w="296766">
                  <a:moveTo>
                    <a:pt x="113802" y="0"/>
                  </a:moveTo>
                  <a:lnTo>
                    <a:pt x="182963" y="0"/>
                  </a:lnTo>
                  <a:cubicBezTo>
                    <a:pt x="245815" y="0"/>
                    <a:pt x="296766" y="50951"/>
                    <a:pt x="296766" y="113802"/>
                  </a:cubicBezTo>
                  <a:lnTo>
                    <a:pt x="296766" y="113802"/>
                  </a:lnTo>
                  <a:cubicBezTo>
                    <a:pt x="296766" y="143985"/>
                    <a:pt x="284776" y="172931"/>
                    <a:pt x="263434" y="194273"/>
                  </a:cubicBezTo>
                  <a:cubicBezTo>
                    <a:pt x="242092" y="215615"/>
                    <a:pt x="213146" y="227605"/>
                    <a:pt x="182963" y="227605"/>
                  </a:cubicBezTo>
                  <a:lnTo>
                    <a:pt x="113802" y="227605"/>
                  </a:lnTo>
                  <a:cubicBezTo>
                    <a:pt x="50951" y="227605"/>
                    <a:pt x="0" y="176654"/>
                    <a:pt x="0" y="113802"/>
                  </a:cubicBezTo>
                  <a:lnTo>
                    <a:pt x="0" y="113802"/>
                  </a:lnTo>
                  <a:cubicBezTo>
                    <a:pt x="0" y="50951"/>
                    <a:pt x="50951" y="0"/>
                    <a:pt x="113802" y="0"/>
                  </a:cubicBezTo>
                  <a:close/>
                </a:path>
              </a:pathLst>
            </a:custGeom>
            <a:solidFill>
              <a:srgbClr val="027593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57150"/>
              <a:ext cx="296766" cy="2847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00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9604770" y="6319441"/>
            <a:ext cx="1126782" cy="864186"/>
            <a:chOff x="0" y="0"/>
            <a:chExt cx="296766" cy="227605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96766" cy="227605"/>
            </a:xfrm>
            <a:custGeom>
              <a:avLst/>
              <a:gdLst/>
              <a:ahLst/>
              <a:cxnLst/>
              <a:rect r="r" b="b" t="t" l="l"/>
              <a:pathLst>
                <a:path h="227605" w="296766">
                  <a:moveTo>
                    <a:pt x="113802" y="0"/>
                  </a:moveTo>
                  <a:lnTo>
                    <a:pt x="182963" y="0"/>
                  </a:lnTo>
                  <a:cubicBezTo>
                    <a:pt x="245815" y="0"/>
                    <a:pt x="296766" y="50951"/>
                    <a:pt x="296766" y="113802"/>
                  </a:cubicBezTo>
                  <a:lnTo>
                    <a:pt x="296766" y="113802"/>
                  </a:lnTo>
                  <a:cubicBezTo>
                    <a:pt x="296766" y="143985"/>
                    <a:pt x="284776" y="172931"/>
                    <a:pt x="263434" y="194273"/>
                  </a:cubicBezTo>
                  <a:cubicBezTo>
                    <a:pt x="242092" y="215615"/>
                    <a:pt x="213146" y="227605"/>
                    <a:pt x="182963" y="227605"/>
                  </a:cubicBezTo>
                  <a:lnTo>
                    <a:pt x="113802" y="227605"/>
                  </a:lnTo>
                  <a:cubicBezTo>
                    <a:pt x="50951" y="227605"/>
                    <a:pt x="0" y="176654"/>
                    <a:pt x="0" y="113802"/>
                  </a:cubicBezTo>
                  <a:lnTo>
                    <a:pt x="0" y="113802"/>
                  </a:lnTo>
                  <a:cubicBezTo>
                    <a:pt x="0" y="50951"/>
                    <a:pt x="50951" y="0"/>
                    <a:pt x="113802" y="0"/>
                  </a:cubicBezTo>
                  <a:close/>
                </a:path>
              </a:pathLst>
            </a:custGeom>
            <a:solidFill>
              <a:srgbClr val="027593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57150"/>
              <a:ext cx="296766" cy="2847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00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6362725" y="994193"/>
            <a:ext cx="1126782" cy="864186"/>
            <a:chOff x="0" y="0"/>
            <a:chExt cx="296766" cy="227605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96766" cy="227605"/>
            </a:xfrm>
            <a:custGeom>
              <a:avLst/>
              <a:gdLst/>
              <a:ahLst/>
              <a:cxnLst/>
              <a:rect r="r" b="b" t="t" l="l"/>
              <a:pathLst>
                <a:path h="227605" w="296766">
                  <a:moveTo>
                    <a:pt x="113802" y="0"/>
                  </a:moveTo>
                  <a:lnTo>
                    <a:pt x="182963" y="0"/>
                  </a:lnTo>
                  <a:cubicBezTo>
                    <a:pt x="245815" y="0"/>
                    <a:pt x="296766" y="50951"/>
                    <a:pt x="296766" y="113802"/>
                  </a:cubicBezTo>
                  <a:lnTo>
                    <a:pt x="296766" y="113802"/>
                  </a:lnTo>
                  <a:cubicBezTo>
                    <a:pt x="296766" y="143985"/>
                    <a:pt x="284776" y="172931"/>
                    <a:pt x="263434" y="194273"/>
                  </a:cubicBezTo>
                  <a:cubicBezTo>
                    <a:pt x="242092" y="215615"/>
                    <a:pt x="213146" y="227605"/>
                    <a:pt x="182963" y="227605"/>
                  </a:cubicBezTo>
                  <a:lnTo>
                    <a:pt x="113802" y="227605"/>
                  </a:lnTo>
                  <a:cubicBezTo>
                    <a:pt x="50951" y="227605"/>
                    <a:pt x="0" y="176654"/>
                    <a:pt x="0" y="113802"/>
                  </a:cubicBezTo>
                  <a:lnTo>
                    <a:pt x="0" y="113802"/>
                  </a:lnTo>
                  <a:cubicBezTo>
                    <a:pt x="0" y="50951"/>
                    <a:pt x="50951" y="0"/>
                    <a:pt x="113802" y="0"/>
                  </a:cubicBezTo>
                  <a:close/>
                </a:path>
              </a:pathLst>
            </a:custGeom>
            <a:solidFill>
              <a:srgbClr val="027593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57150"/>
              <a:ext cx="296766" cy="2847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00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8079991" y="1569161"/>
            <a:ext cx="1126782" cy="864186"/>
            <a:chOff x="0" y="0"/>
            <a:chExt cx="296766" cy="227605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296766" cy="227605"/>
            </a:xfrm>
            <a:custGeom>
              <a:avLst/>
              <a:gdLst/>
              <a:ahLst/>
              <a:cxnLst/>
              <a:rect r="r" b="b" t="t" l="l"/>
              <a:pathLst>
                <a:path h="227605" w="296766">
                  <a:moveTo>
                    <a:pt x="113802" y="0"/>
                  </a:moveTo>
                  <a:lnTo>
                    <a:pt x="182963" y="0"/>
                  </a:lnTo>
                  <a:cubicBezTo>
                    <a:pt x="245815" y="0"/>
                    <a:pt x="296766" y="50951"/>
                    <a:pt x="296766" y="113802"/>
                  </a:cubicBezTo>
                  <a:lnTo>
                    <a:pt x="296766" y="113802"/>
                  </a:lnTo>
                  <a:cubicBezTo>
                    <a:pt x="296766" y="143985"/>
                    <a:pt x="284776" y="172931"/>
                    <a:pt x="263434" y="194273"/>
                  </a:cubicBezTo>
                  <a:cubicBezTo>
                    <a:pt x="242092" y="215615"/>
                    <a:pt x="213146" y="227605"/>
                    <a:pt x="182963" y="227605"/>
                  </a:cubicBezTo>
                  <a:lnTo>
                    <a:pt x="113802" y="227605"/>
                  </a:lnTo>
                  <a:cubicBezTo>
                    <a:pt x="50951" y="227605"/>
                    <a:pt x="0" y="176654"/>
                    <a:pt x="0" y="113802"/>
                  </a:cubicBezTo>
                  <a:lnTo>
                    <a:pt x="0" y="113802"/>
                  </a:lnTo>
                  <a:cubicBezTo>
                    <a:pt x="0" y="50951"/>
                    <a:pt x="50951" y="0"/>
                    <a:pt x="113802" y="0"/>
                  </a:cubicBezTo>
                  <a:close/>
                </a:path>
              </a:pathLst>
            </a:custGeom>
            <a:solidFill>
              <a:srgbClr val="027593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57150"/>
              <a:ext cx="296766" cy="2847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00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9447868" y="2865174"/>
            <a:ext cx="1126782" cy="864186"/>
            <a:chOff x="0" y="0"/>
            <a:chExt cx="296766" cy="227605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96766" cy="227605"/>
            </a:xfrm>
            <a:custGeom>
              <a:avLst/>
              <a:gdLst/>
              <a:ahLst/>
              <a:cxnLst/>
              <a:rect r="r" b="b" t="t" l="l"/>
              <a:pathLst>
                <a:path h="227605" w="296766">
                  <a:moveTo>
                    <a:pt x="113802" y="0"/>
                  </a:moveTo>
                  <a:lnTo>
                    <a:pt x="182963" y="0"/>
                  </a:lnTo>
                  <a:cubicBezTo>
                    <a:pt x="245815" y="0"/>
                    <a:pt x="296766" y="50951"/>
                    <a:pt x="296766" y="113802"/>
                  </a:cubicBezTo>
                  <a:lnTo>
                    <a:pt x="296766" y="113802"/>
                  </a:lnTo>
                  <a:cubicBezTo>
                    <a:pt x="296766" y="143985"/>
                    <a:pt x="284776" y="172931"/>
                    <a:pt x="263434" y="194273"/>
                  </a:cubicBezTo>
                  <a:cubicBezTo>
                    <a:pt x="242092" y="215615"/>
                    <a:pt x="213146" y="227605"/>
                    <a:pt x="182963" y="227605"/>
                  </a:cubicBezTo>
                  <a:lnTo>
                    <a:pt x="113802" y="227605"/>
                  </a:lnTo>
                  <a:cubicBezTo>
                    <a:pt x="50951" y="227605"/>
                    <a:pt x="0" y="176654"/>
                    <a:pt x="0" y="113802"/>
                  </a:cubicBezTo>
                  <a:lnTo>
                    <a:pt x="0" y="113802"/>
                  </a:lnTo>
                  <a:cubicBezTo>
                    <a:pt x="0" y="50951"/>
                    <a:pt x="50951" y="0"/>
                    <a:pt x="113802" y="0"/>
                  </a:cubicBezTo>
                  <a:close/>
                </a:path>
              </a:pathLst>
            </a:custGeom>
            <a:solidFill>
              <a:srgbClr val="027593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57150"/>
              <a:ext cx="296766" cy="2847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00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9853323" y="4629836"/>
            <a:ext cx="1126782" cy="864186"/>
            <a:chOff x="0" y="0"/>
            <a:chExt cx="296766" cy="227605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296766" cy="227605"/>
            </a:xfrm>
            <a:custGeom>
              <a:avLst/>
              <a:gdLst/>
              <a:ahLst/>
              <a:cxnLst/>
              <a:rect r="r" b="b" t="t" l="l"/>
              <a:pathLst>
                <a:path h="227605" w="296766">
                  <a:moveTo>
                    <a:pt x="113802" y="0"/>
                  </a:moveTo>
                  <a:lnTo>
                    <a:pt x="182963" y="0"/>
                  </a:lnTo>
                  <a:cubicBezTo>
                    <a:pt x="245815" y="0"/>
                    <a:pt x="296766" y="50951"/>
                    <a:pt x="296766" y="113802"/>
                  </a:cubicBezTo>
                  <a:lnTo>
                    <a:pt x="296766" y="113802"/>
                  </a:lnTo>
                  <a:cubicBezTo>
                    <a:pt x="296766" y="143985"/>
                    <a:pt x="284776" y="172931"/>
                    <a:pt x="263434" y="194273"/>
                  </a:cubicBezTo>
                  <a:cubicBezTo>
                    <a:pt x="242092" y="215615"/>
                    <a:pt x="213146" y="227605"/>
                    <a:pt x="182963" y="227605"/>
                  </a:cubicBezTo>
                  <a:lnTo>
                    <a:pt x="113802" y="227605"/>
                  </a:lnTo>
                  <a:cubicBezTo>
                    <a:pt x="50951" y="227605"/>
                    <a:pt x="0" y="176654"/>
                    <a:pt x="0" y="113802"/>
                  </a:cubicBezTo>
                  <a:lnTo>
                    <a:pt x="0" y="113802"/>
                  </a:lnTo>
                  <a:cubicBezTo>
                    <a:pt x="0" y="50951"/>
                    <a:pt x="50951" y="0"/>
                    <a:pt x="113802" y="0"/>
                  </a:cubicBezTo>
                  <a:close/>
                </a:path>
              </a:pathLst>
            </a:custGeom>
            <a:solidFill>
              <a:srgbClr val="027593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0" y="-57150"/>
              <a:ext cx="296766" cy="2847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00"/>
                </a:lnSpc>
              </a:pPr>
            </a:p>
          </p:txBody>
        </p:sp>
      </p:grpSp>
      <p:sp>
        <p:nvSpPr>
          <p:cNvPr name="Freeform 28" id="28"/>
          <p:cNvSpPr/>
          <p:nvPr/>
        </p:nvSpPr>
        <p:spPr>
          <a:xfrm flipH="false" flipV="false" rot="0">
            <a:off x="8274868" y="1664902"/>
            <a:ext cx="737027" cy="672705"/>
          </a:xfrm>
          <a:custGeom>
            <a:avLst/>
            <a:gdLst/>
            <a:ahLst/>
            <a:cxnLst/>
            <a:rect r="r" b="b" t="t" l="l"/>
            <a:pathLst>
              <a:path h="672705" w="737027">
                <a:moveTo>
                  <a:pt x="0" y="0"/>
                </a:moveTo>
                <a:lnTo>
                  <a:pt x="737028" y="0"/>
                </a:lnTo>
                <a:lnTo>
                  <a:pt x="737028" y="672705"/>
                </a:lnTo>
                <a:lnTo>
                  <a:pt x="0" y="67270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9604602" y="2991517"/>
            <a:ext cx="816356" cy="663475"/>
          </a:xfrm>
          <a:custGeom>
            <a:avLst/>
            <a:gdLst/>
            <a:ahLst/>
            <a:cxnLst/>
            <a:rect r="r" b="b" t="t" l="l"/>
            <a:pathLst>
              <a:path h="663475" w="816356">
                <a:moveTo>
                  <a:pt x="0" y="0"/>
                </a:moveTo>
                <a:lnTo>
                  <a:pt x="816356" y="0"/>
                </a:lnTo>
                <a:lnTo>
                  <a:pt x="816356" y="663474"/>
                </a:lnTo>
                <a:lnTo>
                  <a:pt x="0" y="6634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9787211" y="6404902"/>
            <a:ext cx="681921" cy="693265"/>
          </a:xfrm>
          <a:custGeom>
            <a:avLst/>
            <a:gdLst/>
            <a:ahLst/>
            <a:cxnLst/>
            <a:rect r="r" b="b" t="t" l="l"/>
            <a:pathLst>
              <a:path h="693265" w="681921">
                <a:moveTo>
                  <a:pt x="0" y="0"/>
                </a:moveTo>
                <a:lnTo>
                  <a:pt x="681920" y="0"/>
                </a:lnTo>
                <a:lnTo>
                  <a:pt x="681920" y="693265"/>
                </a:lnTo>
                <a:lnTo>
                  <a:pt x="0" y="69326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10011576" y="4732160"/>
            <a:ext cx="810276" cy="718936"/>
          </a:xfrm>
          <a:custGeom>
            <a:avLst/>
            <a:gdLst/>
            <a:ahLst/>
            <a:cxnLst/>
            <a:rect r="r" b="b" t="t" l="l"/>
            <a:pathLst>
              <a:path h="718936" w="810276">
                <a:moveTo>
                  <a:pt x="0" y="0"/>
                </a:moveTo>
                <a:lnTo>
                  <a:pt x="810276" y="0"/>
                </a:lnTo>
                <a:lnTo>
                  <a:pt x="810276" y="718936"/>
                </a:lnTo>
                <a:lnTo>
                  <a:pt x="0" y="71893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6558028" y="8559036"/>
            <a:ext cx="793854" cy="793854"/>
          </a:xfrm>
          <a:custGeom>
            <a:avLst/>
            <a:gdLst/>
            <a:ahLst/>
            <a:cxnLst/>
            <a:rect r="r" b="b" t="t" l="l"/>
            <a:pathLst>
              <a:path h="793854" w="793854">
                <a:moveTo>
                  <a:pt x="0" y="0"/>
                </a:moveTo>
                <a:lnTo>
                  <a:pt x="793854" y="0"/>
                </a:lnTo>
                <a:lnTo>
                  <a:pt x="793854" y="793855"/>
                </a:lnTo>
                <a:lnTo>
                  <a:pt x="0" y="79385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8643382" y="7790367"/>
            <a:ext cx="768670" cy="768670"/>
          </a:xfrm>
          <a:custGeom>
            <a:avLst/>
            <a:gdLst/>
            <a:ahLst/>
            <a:cxnLst/>
            <a:rect r="r" b="b" t="t" l="l"/>
            <a:pathLst>
              <a:path h="768670" w="768670">
                <a:moveTo>
                  <a:pt x="0" y="0"/>
                </a:moveTo>
                <a:lnTo>
                  <a:pt x="768670" y="0"/>
                </a:lnTo>
                <a:lnTo>
                  <a:pt x="768670" y="768669"/>
                </a:lnTo>
                <a:lnTo>
                  <a:pt x="0" y="76866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6558028" y="1035127"/>
            <a:ext cx="793854" cy="793854"/>
          </a:xfrm>
          <a:custGeom>
            <a:avLst/>
            <a:gdLst/>
            <a:ahLst/>
            <a:cxnLst/>
            <a:rect r="r" b="b" t="t" l="l"/>
            <a:pathLst>
              <a:path h="793854" w="793854">
                <a:moveTo>
                  <a:pt x="0" y="0"/>
                </a:moveTo>
                <a:lnTo>
                  <a:pt x="793854" y="0"/>
                </a:lnTo>
                <a:lnTo>
                  <a:pt x="793854" y="793854"/>
                </a:lnTo>
                <a:lnTo>
                  <a:pt x="0" y="793854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5" id="35"/>
          <p:cNvSpPr txBox="true"/>
          <p:nvPr/>
        </p:nvSpPr>
        <p:spPr>
          <a:xfrm rot="0">
            <a:off x="7561298" y="977977"/>
            <a:ext cx="4086944" cy="448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640"/>
              </a:lnSpc>
              <a:spcBef>
                <a:spcPct val="0"/>
              </a:spcBef>
            </a:pPr>
            <a:r>
              <a:rPr lang="en-US" b="true" sz="2600" i="true">
                <a:solidFill>
                  <a:srgbClr val="FFFFFF"/>
                </a:solidFill>
                <a:latin typeface="Canva Sans Bold Italics"/>
                <a:ea typeface="Canva Sans Bold Italics"/>
                <a:cs typeface="Canva Sans Bold Italics"/>
                <a:sym typeface="Canva Sans Bold Italics"/>
              </a:rPr>
              <a:t>About Us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9293617" y="1705979"/>
            <a:ext cx="3840907" cy="448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40"/>
              </a:lnSpc>
              <a:spcBef>
                <a:spcPct val="0"/>
              </a:spcBef>
            </a:pPr>
            <a:r>
              <a:rPr lang="en-US" b="true" sz="2600" i="true">
                <a:solidFill>
                  <a:srgbClr val="FFFFFF"/>
                </a:solidFill>
                <a:latin typeface="Canva Sans Bold Italics"/>
                <a:ea typeface="Canva Sans Bold Italics"/>
                <a:cs typeface="Canva Sans Bold Italics"/>
                <a:sym typeface="Canva Sans Bold Italics"/>
              </a:rPr>
              <a:t>Our Values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10747529" y="3044537"/>
            <a:ext cx="3677369" cy="448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640"/>
              </a:lnSpc>
              <a:spcBef>
                <a:spcPct val="0"/>
              </a:spcBef>
            </a:pPr>
            <a:r>
              <a:rPr lang="en-US" b="true" sz="2600" i="true">
                <a:solidFill>
                  <a:srgbClr val="FFFFFF"/>
                </a:solidFill>
                <a:latin typeface="Canva Sans Bold Italics"/>
                <a:ea typeface="Canva Sans Bold Italics"/>
                <a:cs typeface="Canva Sans Bold Italics"/>
                <a:sym typeface="Canva Sans Bold Italics"/>
              </a:rPr>
              <a:t>The Team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10863003" y="6498804"/>
            <a:ext cx="5216942" cy="448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40"/>
              </a:lnSpc>
              <a:spcBef>
                <a:spcPct val="0"/>
              </a:spcBef>
            </a:pPr>
            <a:r>
              <a:rPr lang="en-US" b="true" sz="2600" i="true">
                <a:solidFill>
                  <a:srgbClr val="FFFFFF"/>
                </a:solidFill>
                <a:latin typeface="Canva Sans Bold Italics"/>
                <a:ea typeface="Canva Sans Bold Italics"/>
                <a:cs typeface="Canva Sans Bold Italics"/>
                <a:sym typeface="Canva Sans Bold Italics"/>
              </a:rPr>
              <a:t>Our Top Services and Solutions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1056305" y="4809199"/>
            <a:ext cx="3640829" cy="448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640"/>
              </a:lnSpc>
              <a:spcBef>
                <a:spcPct val="0"/>
              </a:spcBef>
            </a:pPr>
            <a:r>
              <a:rPr lang="en-US" b="true" sz="2600" i="true">
                <a:solidFill>
                  <a:srgbClr val="FFFFFF"/>
                </a:solidFill>
                <a:latin typeface="Canva Sans Bold Italics"/>
                <a:ea typeface="Canva Sans Bold Italics"/>
                <a:cs typeface="Canva Sans Bold Italics"/>
                <a:sym typeface="Canva Sans Bold Italics"/>
              </a:rPr>
              <a:t>Sample Of Our Clients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9676622" y="7912420"/>
            <a:ext cx="4178985" cy="448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40"/>
              </a:lnSpc>
              <a:spcBef>
                <a:spcPct val="0"/>
              </a:spcBef>
            </a:pPr>
            <a:r>
              <a:rPr lang="en-US" b="true" sz="2600" i="true">
                <a:solidFill>
                  <a:srgbClr val="FFFFFF"/>
                </a:solidFill>
                <a:latin typeface="Canva Sans Bold Italics"/>
                <a:ea typeface="Canva Sans Bold Italics"/>
                <a:cs typeface="Canva Sans Bold Italics"/>
                <a:sym typeface="Canva Sans Bold Italics"/>
              </a:rPr>
              <a:t>Samples Of Our Projects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7546657" y="8784806"/>
            <a:ext cx="3320232" cy="448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40"/>
              </a:lnSpc>
              <a:spcBef>
                <a:spcPct val="0"/>
              </a:spcBef>
            </a:pPr>
            <a:r>
              <a:rPr lang="en-US" b="true" sz="2600" i="true">
                <a:solidFill>
                  <a:srgbClr val="FFFFFF"/>
                </a:solidFill>
                <a:latin typeface="Canva Sans Bold Italics"/>
                <a:ea typeface="Canva Sans Bold Italics"/>
                <a:cs typeface="Canva Sans Bold Italics"/>
                <a:sym typeface="Canva Sans Bold Italics"/>
              </a:rPr>
              <a:t>Contact Us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3921601" y="4148460"/>
            <a:ext cx="5526267" cy="21709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29"/>
              </a:lnSpc>
            </a:pPr>
            <a:r>
              <a:rPr lang="en-US" sz="8499" spc="-501">
                <a:solidFill>
                  <a:srgbClr val="AFFCFF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TABLE OF CONTENTS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68584" r="0" b="-68584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790464" y="1432356"/>
            <a:ext cx="10770645" cy="7422287"/>
            <a:chOff x="0" y="0"/>
            <a:chExt cx="2836713" cy="195484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836713" cy="1954841"/>
            </a:xfrm>
            <a:custGeom>
              <a:avLst/>
              <a:gdLst/>
              <a:ahLst/>
              <a:cxnLst/>
              <a:rect r="r" b="b" t="t" l="l"/>
              <a:pathLst>
                <a:path h="1954841" w="2836713">
                  <a:moveTo>
                    <a:pt x="0" y="0"/>
                  </a:moveTo>
                  <a:lnTo>
                    <a:pt x="2836713" y="0"/>
                  </a:lnTo>
                  <a:lnTo>
                    <a:pt x="2836713" y="1954841"/>
                  </a:lnTo>
                  <a:lnTo>
                    <a:pt x="0" y="1954841"/>
                  </a:lnTo>
                  <a:close/>
                </a:path>
              </a:pathLst>
            </a:custGeom>
            <a:solidFill>
              <a:srgbClr val="000000">
                <a:alpha val="36863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2836713" cy="20119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00"/>
                </a:lnSpc>
              </a:pPr>
            </a:p>
          </p:txBody>
        </p:sp>
      </p:grpSp>
      <p:sp>
        <p:nvSpPr>
          <p:cNvPr name="AutoShape 6" id="6"/>
          <p:cNvSpPr/>
          <p:nvPr/>
        </p:nvSpPr>
        <p:spPr>
          <a:xfrm>
            <a:off x="1059405" y="2836296"/>
            <a:ext cx="9411090" cy="0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7" id="7"/>
          <p:cNvSpPr txBox="true"/>
          <p:nvPr/>
        </p:nvSpPr>
        <p:spPr>
          <a:xfrm rot="0">
            <a:off x="1028700" y="2887036"/>
            <a:ext cx="8513221" cy="52007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231"/>
              </a:lnSpc>
            </a:pPr>
            <a:r>
              <a:rPr lang="en-US" sz="2922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Overseas Technology turns ideas into working systems worldwide. Our experts blend custom software, system integration, and advanced tech to convert your vision into reality. Leveraging cutting-edge tools, we deliver innovative, high-impact solutions. Partner with us to unlock global potential and drive lasting, competitive growth.</a:t>
            </a:r>
          </a:p>
        </p:txBody>
      </p: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9692563" y="0"/>
            <a:ext cx="8595437" cy="10277272"/>
            <a:chOff x="0" y="0"/>
            <a:chExt cx="8603361" cy="1028674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-2794" y="-128"/>
              <a:ext cx="8606155" cy="10286874"/>
            </a:xfrm>
            <a:custGeom>
              <a:avLst/>
              <a:gdLst/>
              <a:ahLst/>
              <a:cxnLst/>
              <a:rect r="r" b="b" t="t" l="l"/>
              <a:pathLst>
                <a:path h="10286874" w="8606155">
                  <a:moveTo>
                    <a:pt x="8606155" y="10251441"/>
                  </a:moveTo>
                  <a:cubicBezTo>
                    <a:pt x="8606155" y="10284588"/>
                    <a:pt x="8595487" y="10286874"/>
                    <a:pt x="8567674" y="10286874"/>
                  </a:cubicBezTo>
                  <a:cubicBezTo>
                    <a:pt x="5713094" y="10286239"/>
                    <a:pt x="2858643" y="10286239"/>
                    <a:pt x="4064" y="10286239"/>
                  </a:cubicBezTo>
                  <a:cubicBezTo>
                    <a:pt x="0" y="10272396"/>
                    <a:pt x="6350" y="10259823"/>
                    <a:pt x="9271" y="10246996"/>
                  </a:cubicBezTo>
                  <a:cubicBezTo>
                    <a:pt x="134747" y="9685402"/>
                    <a:pt x="260350" y="9123935"/>
                    <a:pt x="386207" y="8562467"/>
                  </a:cubicBezTo>
                  <a:cubicBezTo>
                    <a:pt x="565658" y="7761986"/>
                    <a:pt x="745490" y="6961633"/>
                    <a:pt x="924814" y="6161151"/>
                  </a:cubicBezTo>
                  <a:cubicBezTo>
                    <a:pt x="1146302" y="5172583"/>
                    <a:pt x="1367282" y="4184015"/>
                    <a:pt x="1588643" y="3195574"/>
                  </a:cubicBezTo>
                  <a:cubicBezTo>
                    <a:pt x="1813560" y="2191385"/>
                    <a:pt x="2038604" y="1187323"/>
                    <a:pt x="2264156" y="183261"/>
                  </a:cubicBezTo>
                  <a:cubicBezTo>
                    <a:pt x="2277872" y="122174"/>
                    <a:pt x="2286635" y="59690"/>
                    <a:pt x="2308860" y="635"/>
                  </a:cubicBezTo>
                  <a:cubicBezTo>
                    <a:pt x="4395216" y="635"/>
                    <a:pt x="6481572" y="635"/>
                    <a:pt x="8567928" y="0"/>
                  </a:cubicBezTo>
                  <a:cubicBezTo>
                    <a:pt x="8596249" y="0"/>
                    <a:pt x="8605901" y="3429"/>
                    <a:pt x="8605901" y="35814"/>
                  </a:cubicBezTo>
                  <a:cubicBezTo>
                    <a:pt x="8605139" y="3441066"/>
                    <a:pt x="8605139" y="6846317"/>
                    <a:pt x="8606155" y="10251441"/>
                  </a:cubicBezTo>
                  <a:close/>
                </a:path>
              </a:pathLst>
            </a:custGeom>
            <a:blipFill>
              <a:blip r:embed="rId3"/>
              <a:stretch>
                <a:fillRect l="0" t="-12726" r="0" b="-12726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769435">
            <a:off x="10323761" y="-175124"/>
            <a:ext cx="524980" cy="10689604"/>
            <a:chOff x="0" y="0"/>
            <a:chExt cx="138266" cy="2815369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38266" cy="2815369"/>
            </a:xfrm>
            <a:custGeom>
              <a:avLst/>
              <a:gdLst/>
              <a:ahLst/>
              <a:cxnLst/>
              <a:rect r="r" b="b" t="t" l="l"/>
              <a:pathLst>
                <a:path h="2815369" w="138266">
                  <a:moveTo>
                    <a:pt x="0" y="0"/>
                  </a:moveTo>
                  <a:lnTo>
                    <a:pt x="138266" y="0"/>
                  </a:lnTo>
                  <a:lnTo>
                    <a:pt x="138266" y="2815369"/>
                  </a:lnTo>
                  <a:lnTo>
                    <a:pt x="0" y="2815369"/>
                  </a:lnTo>
                  <a:close/>
                </a:path>
              </a:pathLst>
            </a:custGeom>
            <a:solidFill>
              <a:srgbClr val="027593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57150"/>
              <a:ext cx="138266" cy="287251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00"/>
                </a:lnSpc>
              </a:pP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496544" y="1525020"/>
            <a:ext cx="10686933" cy="10191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399"/>
              </a:lnSpc>
              <a:spcBef>
                <a:spcPct val="0"/>
              </a:spcBef>
            </a:pPr>
            <a:r>
              <a:rPr lang="en-US" sz="5999">
                <a:solidFill>
                  <a:srgbClr val="FF7D0B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We Develop </a:t>
            </a:r>
            <a:r>
              <a:rPr lang="en-US" sz="5999">
                <a:solidFill>
                  <a:srgbClr val="FFFFFF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Your Dreams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68584" r="0" b="-6858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888755" y="3469158"/>
            <a:ext cx="1312242" cy="1596754"/>
          </a:xfrm>
          <a:custGeom>
            <a:avLst/>
            <a:gdLst/>
            <a:ahLst/>
            <a:cxnLst/>
            <a:rect r="r" b="b" t="t" l="l"/>
            <a:pathLst>
              <a:path h="1596754" w="1312242">
                <a:moveTo>
                  <a:pt x="0" y="0"/>
                </a:moveTo>
                <a:lnTo>
                  <a:pt x="1312241" y="0"/>
                </a:lnTo>
                <a:lnTo>
                  <a:pt x="1312241" y="1596754"/>
                </a:lnTo>
                <a:lnTo>
                  <a:pt x="0" y="15967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8550432" y="3731890"/>
            <a:ext cx="1187136" cy="1511400"/>
          </a:xfrm>
          <a:custGeom>
            <a:avLst/>
            <a:gdLst/>
            <a:ahLst/>
            <a:cxnLst/>
            <a:rect r="r" b="b" t="t" l="l"/>
            <a:pathLst>
              <a:path h="1511400" w="1187136">
                <a:moveTo>
                  <a:pt x="0" y="0"/>
                </a:moveTo>
                <a:lnTo>
                  <a:pt x="1187136" y="0"/>
                </a:lnTo>
                <a:lnTo>
                  <a:pt x="1187136" y="1511401"/>
                </a:lnTo>
                <a:lnTo>
                  <a:pt x="0" y="151140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5" id="5"/>
          <p:cNvSpPr/>
          <p:nvPr/>
        </p:nvSpPr>
        <p:spPr>
          <a:xfrm flipH="true">
            <a:off x="6131468" y="3117744"/>
            <a:ext cx="209550" cy="6612846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6" id="6"/>
          <p:cNvGrpSpPr/>
          <p:nvPr/>
        </p:nvGrpSpPr>
        <p:grpSpPr>
          <a:xfrm rot="0">
            <a:off x="1028700" y="6364479"/>
            <a:ext cx="5102768" cy="2628129"/>
            <a:chOff x="0" y="0"/>
            <a:chExt cx="1343939" cy="69218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343939" cy="692182"/>
            </a:xfrm>
            <a:custGeom>
              <a:avLst/>
              <a:gdLst/>
              <a:ahLst/>
              <a:cxnLst/>
              <a:rect r="r" b="b" t="t" l="l"/>
              <a:pathLst>
                <a:path h="692182" w="1343939">
                  <a:moveTo>
                    <a:pt x="94066" y="0"/>
                  </a:moveTo>
                  <a:lnTo>
                    <a:pt x="1249872" y="0"/>
                  </a:lnTo>
                  <a:cubicBezTo>
                    <a:pt x="1274820" y="0"/>
                    <a:pt x="1298747" y="9911"/>
                    <a:pt x="1316387" y="27551"/>
                  </a:cubicBezTo>
                  <a:cubicBezTo>
                    <a:pt x="1334028" y="45192"/>
                    <a:pt x="1343939" y="69118"/>
                    <a:pt x="1343939" y="94066"/>
                  </a:cubicBezTo>
                  <a:lnTo>
                    <a:pt x="1343939" y="598116"/>
                  </a:lnTo>
                  <a:cubicBezTo>
                    <a:pt x="1343939" y="623064"/>
                    <a:pt x="1334028" y="646990"/>
                    <a:pt x="1316387" y="664631"/>
                  </a:cubicBezTo>
                  <a:cubicBezTo>
                    <a:pt x="1298747" y="682272"/>
                    <a:pt x="1274820" y="692182"/>
                    <a:pt x="1249872" y="692182"/>
                  </a:cubicBezTo>
                  <a:lnTo>
                    <a:pt x="94066" y="692182"/>
                  </a:lnTo>
                  <a:cubicBezTo>
                    <a:pt x="69118" y="692182"/>
                    <a:pt x="45192" y="682272"/>
                    <a:pt x="27551" y="664631"/>
                  </a:cubicBezTo>
                  <a:cubicBezTo>
                    <a:pt x="9911" y="646990"/>
                    <a:pt x="0" y="623064"/>
                    <a:pt x="0" y="598116"/>
                  </a:cubicBezTo>
                  <a:lnTo>
                    <a:pt x="0" y="94066"/>
                  </a:lnTo>
                  <a:cubicBezTo>
                    <a:pt x="0" y="69118"/>
                    <a:pt x="9911" y="45192"/>
                    <a:pt x="27551" y="27551"/>
                  </a:cubicBezTo>
                  <a:cubicBezTo>
                    <a:pt x="45192" y="9911"/>
                    <a:pt x="69118" y="0"/>
                    <a:pt x="94066" y="0"/>
                  </a:cubicBezTo>
                  <a:close/>
                </a:path>
              </a:pathLst>
            </a:custGeom>
            <a:solidFill>
              <a:srgbClr val="000000">
                <a:alpha val="36863"/>
              </a:srgbClr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57150"/>
              <a:ext cx="1343939" cy="74933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00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182846" y="6752823"/>
            <a:ext cx="4815281" cy="1736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Revolutionize the digitalization by developing innovative software solutions that empower businesses </a:t>
            </a:r>
          </a:p>
        </p:txBody>
      </p:sp>
      <p:sp>
        <p:nvSpPr>
          <p:cNvPr name="AutoShape 10" id="10"/>
          <p:cNvSpPr/>
          <p:nvPr/>
        </p:nvSpPr>
        <p:spPr>
          <a:xfrm flipH="true">
            <a:off x="11719645" y="3117744"/>
            <a:ext cx="213658" cy="6613449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1" id="11"/>
          <p:cNvSpPr/>
          <p:nvPr/>
        </p:nvSpPr>
        <p:spPr>
          <a:xfrm flipH="false" flipV="false" rot="0">
            <a:off x="13917305" y="3585518"/>
            <a:ext cx="1706952" cy="1557982"/>
          </a:xfrm>
          <a:custGeom>
            <a:avLst/>
            <a:gdLst/>
            <a:ahLst/>
            <a:cxnLst/>
            <a:rect r="r" b="b" t="t" l="l"/>
            <a:pathLst>
              <a:path h="1557982" w="1706952">
                <a:moveTo>
                  <a:pt x="0" y="0"/>
                </a:moveTo>
                <a:lnTo>
                  <a:pt x="1706952" y="0"/>
                </a:lnTo>
                <a:lnTo>
                  <a:pt x="1706952" y="1557982"/>
                </a:lnTo>
                <a:lnTo>
                  <a:pt x="0" y="155798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6568355" y="5521273"/>
            <a:ext cx="5151290" cy="6667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99"/>
              </a:lnSpc>
            </a:pPr>
            <a:r>
              <a:rPr lang="en-US" sz="4999">
                <a:solidFill>
                  <a:srgbClr val="AFFCFF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MISION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429645" y="5521272"/>
            <a:ext cx="4230461" cy="6667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99"/>
              </a:lnSpc>
            </a:pPr>
            <a:r>
              <a:rPr lang="en-US" sz="4999">
                <a:solidFill>
                  <a:srgbClr val="AFFCFF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VISION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2265276" y="5521272"/>
            <a:ext cx="5011010" cy="6667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99"/>
              </a:lnSpc>
            </a:pPr>
            <a:r>
              <a:rPr lang="en-US" sz="4999">
                <a:solidFill>
                  <a:srgbClr val="AFFCFF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VALUE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178211" y="1162050"/>
            <a:ext cx="13931579" cy="10782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60"/>
              </a:lnSpc>
            </a:pPr>
            <a:r>
              <a:rPr lang="en-US" sz="8000">
                <a:solidFill>
                  <a:srgbClr val="AFFCFF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VISION MISION &amp; VALUE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6474358" y="6364479"/>
            <a:ext cx="5102768" cy="2628129"/>
            <a:chOff x="0" y="0"/>
            <a:chExt cx="1343939" cy="692182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343939" cy="692182"/>
            </a:xfrm>
            <a:custGeom>
              <a:avLst/>
              <a:gdLst/>
              <a:ahLst/>
              <a:cxnLst/>
              <a:rect r="r" b="b" t="t" l="l"/>
              <a:pathLst>
                <a:path h="692182" w="1343939">
                  <a:moveTo>
                    <a:pt x="94066" y="0"/>
                  </a:moveTo>
                  <a:lnTo>
                    <a:pt x="1249872" y="0"/>
                  </a:lnTo>
                  <a:cubicBezTo>
                    <a:pt x="1274820" y="0"/>
                    <a:pt x="1298747" y="9911"/>
                    <a:pt x="1316387" y="27551"/>
                  </a:cubicBezTo>
                  <a:cubicBezTo>
                    <a:pt x="1334028" y="45192"/>
                    <a:pt x="1343939" y="69118"/>
                    <a:pt x="1343939" y="94066"/>
                  </a:cubicBezTo>
                  <a:lnTo>
                    <a:pt x="1343939" y="598116"/>
                  </a:lnTo>
                  <a:cubicBezTo>
                    <a:pt x="1343939" y="623064"/>
                    <a:pt x="1334028" y="646990"/>
                    <a:pt x="1316387" y="664631"/>
                  </a:cubicBezTo>
                  <a:cubicBezTo>
                    <a:pt x="1298747" y="682272"/>
                    <a:pt x="1274820" y="692182"/>
                    <a:pt x="1249872" y="692182"/>
                  </a:cubicBezTo>
                  <a:lnTo>
                    <a:pt x="94066" y="692182"/>
                  </a:lnTo>
                  <a:cubicBezTo>
                    <a:pt x="69118" y="692182"/>
                    <a:pt x="45192" y="682272"/>
                    <a:pt x="27551" y="664631"/>
                  </a:cubicBezTo>
                  <a:cubicBezTo>
                    <a:pt x="9911" y="646990"/>
                    <a:pt x="0" y="623064"/>
                    <a:pt x="0" y="598116"/>
                  </a:cubicBezTo>
                  <a:lnTo>
                    <a:pt x="0" y="94066"/>
                  </a:lnTo>
                  <a:cubicBezTo>
                    <a:pt x="0" y="69118"/>
                    <a:pt x="9911" y="45192"/>
                    <a:pt x="27551" y="27551"/>
                  </a:cubicBezTo>
                  <a:cubicBezTo>
                    <a:pt x="45192" y="9911"/>
                    <a:pt x="69118" y="0"/>
                    <a:pt x="94066" y="0"/>
                  </a:cubicBezTo>
                  <a:close/>
                </a:path>
              </a:pathLst>
            </a:custGeom>
            <a:solidFill>
              <a:srgbClr val="000000">
                <a:alpha val="36863"/>
              </a:srgbClr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57150"/>
              <a:ext cx="1343939" cy="74933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00"/>
                </a:lnSpc>
              </a:pPr>
            </a:p>
          </p:txBody>
        </p:sp>
      </p:grpSp>
      <p:sp>
        <p:nvSpPr>
          <p:cNvPr name="TextBox 19" id="19"/>
          <p:cNvSpPr txBox="true"/>
          <p:nvPr/>
        </p:nvSpPr>
        <p:spPr>
          <a:xfrm rot="0">
            <a:off x="6761845" y="6752823"/>
            <a:ext cx="4815281" cy="1736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providing cutting-edge software products and services that enhance productivity, streamline operations.</a:t>
            </a:r>
          </a:p>
        </p:txBody>
      </p:sp>
      <p:grpSp>
        <p:nvGrpSpPr>
          <p:cNvPr name="Group 20" id="20"/>
          <p:cNvGrpSpPr/>
          <p:nvPr/>
        </p:nvGrpSpPr>
        <p:grpSpPr>
          <a:xfrm rot="0">
            <a:off x="12173518" y="6364479"/>
            <a:ext cx="5102768" cy="2628129"/>
            <a:chOff x="0" y="0"/>
            <a:chExt cx="1343939" cy="692182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343939" cy="692182"/>
            </a:xfrm>
            <a:custGeom>
              <a:avLst/>
              <a:gdLst/>
              <a:ahLst/>
              <a:cxnLst/>
              <a:rect r="r" b="b" t="t" l="l"/>
              <a:pathLst>
                <a:path h="692182" w="1343939">
                  <a:moveTo>
                    <a:pt x="94066" y="0"/>
                  </a:moveTo>
                  <a:lnTo>
                    <a:pt x="1249872" y="0"/>
                  </a:lnTo>
                  <a:cubicBezTo>
                    <a:pt x="1274820" y="0"/>
                    <a:pt x="1298747" y="9911"/>
                    <a:pt x="1316387" y="27551"/>
                  </a:cubicBezTo>
                  <a:cubicBezTo>
                    <a:pt x="1334028" y="45192"/>
                    <a:pt x="1343939" y="69118"/>
                    <a:pt x="1343939" y="94066"/>
                  </a:cubicBezTo>
                  <a:lnTo>
                    <a:pt x="1343939" y="598116"/>
                  </a:lnTo>
                  <a:cubicBezTo>
                    <a:pt x="1343939" y="623064"/>
                    <a:pt x="1334028" y="646990"/>
                    <a:pt x="1316387" y="664631"/>
                  </a:cubicBezTo>
                  <a:cubicBezTo>
                    <a:pt x="1298747" y="682272"/>
                    <a:pt x="1274820" y="692182"/>
                    <a:pt x="1249872" y="692182"/>
                  </a:cubicBezTo>
                  <a:lnTo>
                    <a:pt x="94066" y="692182"/>
                  </a:lnTo>
                  <a:cubicBezTo>
                    <a:pt x="69118" y="692182"/>
                    <a:pt x="45192" y="682272"/>
                    <a:pt x="27551" y="664631"/>
                  </a:cubicBezTo>
                  <a:cubicBezTo>
                    <a:pt x="9911" y="646990"/>
                    <a:pt x="0" y="623064"/>
                    <a:pt x="0" y="598116"/>
                  </a:cubicBezTo>
                  <a:lnTo>
                    <a:pt x="0" y="94066"/>
                  </a:lnTo>
                  <a:cubicBezTo>
                    <a:pt x="0" y="69118"/>
                    <a:pt x="9911" y="45192"/>
                    <a:pt x="27551" y="27551"/>
                  </a:cubicBezTo>
                  <a:cubicBezTo>
                    <a:pt x="45192" y="9911"/>
                    <a:pt x="69118" y="0"/>
                    <a:pt x="94066" y="0"/>
                  </a:cubicBezTo>
                  <a:close/>
                </a:path>
              </a:pathLst>
            </a:custGeom>
            <a:solidFill>
              <a:srgbClr val="000000">
                <a:alpha val="36863"/>
              </a:srgbClr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57150"/>
              <a:ext cx="1343939" cy="74933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00"/>
                </a:lnSpc>
              </a:pPr>
            </a:p>
          </p:txBody>
        </p:sp>
      </p:grpSp>
      <p:sp>
        <p:nvSpPr>
          <p:cNvPr name="TextBox 23" id="23"/>
          <p:cNvSpPr txBox="true"/>
          <p:nvPr/>
        </p:nvSpPr>
        <p:spPr>
          <a:xfrm rot="0">
            <a:off x="12461005" y="6752823"/>
            <a:ext cx="4815281" cy="2174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Innovation, integrity, collaboration, customer focus, and excellence, driving us to deliver exceptional solutions and exceed expectations.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68584" r="0" b="-68584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4662459" y="1443091"/>
            <a:ext cx="4449338" cy="258515"/>
            <a:chOff x="0" y="0"/>
            <a:chExt cx="1171842" cy="6808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171842" cy="68086"/>
            </a:xfrm>
            <a:custGeom>
              <a:avLst/>
              <a:gdLst/>
              <a:ahLst/>
              <a:cxnLst/>
              <a:rect r="r" b="b" t="t" l="l"/>
              <a:pathLst>
                <a:path h="68086" w="1171842">
                  <a:moveTo>
                    <a:pt x="968642" y="0"/>
                  </a:moveTo>
                  <a:lnTo>
                    <a:pt x="0" y="0"/>
                  </a:lnTo>
                  <a:lnTo>
                    <a:pt x="203200" y="68086"/>
                  </a:lnTo>
                  <a:lnTo>
                    <a:pt x="1171842" y="68086"/>
                  </a:lnTo>
                  <a:lnTo>
                    <a:pt x="968642" y="0"/>
                  </a:lnTo>
                  <a:close/>
                </a:path>
              </a:pathLst>
            </a:custGeom>
            <a:solidFill>
              <a:srgbClr val="4AB7BB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101600" y="-57150"/>
              <a:ext cx="968642" cy="12523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00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8991543" y="1443091"/>
            <a:ext cx="4449338" cy="258515"/>
            <a:chOff x="0" y="0"/>
            <a:chExt cx="1171842" cy="6808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171842" cy="68086"/>
            </a:xfrm>
            <a:custGeom>
              <a:avLst/>
              <a:gdLst/>
              <a:ahLst/>
              <a:cxnLst/>
              <a:rect r="r" b="b" t="t" l="l"/>
              <a:pathLst>
                <a:path h="68086" w="1171842">
                  <a:moveTo>
                    <a:pt x="968642" y="0"/>
                  </a:moveTo>
                  <a:lnTo>
                    <a:pt x="0" y="0"/>
                  </a:lnTo>
                  <a:lnTo>
                    <a:pt x="203200" y="68086"/>
                  </a:lnTo>
                  <a:lnTo>
                    <a:pt x="1171842" y="68086"/>
                  </a:lnTo>
                  <a:lnTo>
                    <a:pt x="968642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101600" y="-57150"/>
              <a:ext cx="968642" cy="12523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00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333375" y="1443091"/>
            <a:ext cx="4449338" cy="258515"/>
            <a:chOff x="0" y="0"/>
            <a:chExt cx="1171842" cy="68086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171842" cy="68086"/>
            </a:xfrm>
            <a:custGeom>
              <a:avLst/>
              <a:gdLst/>
              <a:ahLst/>
              <a:cxnLst/>
              <a:rect r="r" b="b" t="t" l="l"/>
              <a:pathLst>
                <a:path h="68086" w="1171842">
                  <a:moveTo>
                    <a:pt x="968642" y="0"/>
                  </a:moveTo>
                  <a:lnTo>
                    <a:pt x="0" y="0"/>
                  </a:lnTo>
                  <a:lnTo>
                    <a:pt x="203200" y="68086"/>
                  </a:lnTo>
                  <a:lnTo>
                    <a:pt x="1171842" y="68086"/>
                  </a:lnTo>
                  <a:lnTo>
                    <a:pt x="968642" y="0"/>
                  </a:lnTo>
                  <a:close/>
                </a:path>
              </a:pathLst>
            </a:custGeom>
            <a:solidFill>
              <a:srgbClr val="F1B400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101600" y="-57150"/>
              <a:ext cx="968642" cy="12523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00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7658366" y="1730181"/>
            <a:ext cx="2908718" cy="2908718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00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829502" y="5026944"/>
            <a:ext cx="2908718" cy="2908718"/>
            <a:chOff x="0" y="0"/>
            <a:chExt cx="812800" cy="8128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AB7BB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00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4689416" y="5008052"/>
            <a:ext cx="2908718" cy="2908718"/>
            <a:chOff x="0" y="0"/>
            <a:chExt cx="812800" cy="8128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00"/>
                </a:lnSpc>
              </a:pPr>
            </a:p>
          </p:txBody>
        </p:sp>
      </p:grpSp>
      <p:sp>
        <p:nvSpPr>
          <p:cNvPr name="AutoShape 21" id="21"/>
          <p:cNvSpPr/>
          <p:nvPr/>
        </p:nvSpPr>
        <p:spPr>
          <a:xfrm>
            <a:off x="7412095" y="5444277"/>
            <a:ext cx="3401258" cy="0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2" id="22"/>
          <p:cNvSpPr/>
          <p:nvPr/>
        </p:nvSpPr>
        <p:spPr>
          <a:xfrm>
            <a:off x="583231" y="8722149"/>
            <a:ext cx="3401258" cy="0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3" id="23"/>
          <p:cNvSpPr/>
          <p:nvPr/>
        </p:nvSpPr>
        <p:spPr>
          <a:xfrm>
            <a:off x="4443146" y="8722149"/>
            <a:ext cx="3401258" cy="0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24" id="24"/>
          <p:cNvGrpSpPr>
            <a:grpSpLocks noChangeAspect="true"/>
          </p:cNvGrpSpPr>
          <p:nvPr/>
        </p:nvGrpSpPr>
        <p:grpSpPr>
          <a:xfrm rot="0">
            <a:off x="7789428" y="1861248"/>
            <a:ext cx="2646593" cy="2646583"/>
            <a:chOff x="0" y="0"/>
            <a:chExt cx="6350000" cy="6349975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grpSp>
        <p:nvGrpSpPr>
          <p:cNvPr name="Group 26" id="26"/>
          <p:cNvGrpSpPr>
            <a:grpSpLocks noChangeAspect="true"/>
          </p:cNvGrpSpPr>
          <p:nvPr/>
        </p:nvGrpSpPr>
        <p:grpSpPr>
          <a:xfrm rot="0">
            <a:off x="960564" y="5158011"/>
            <a:ext cx="2646593" cy="2646583"/>
            <a:chOff x="0" y="0"/>
            <a:chExt cx="6350000" cy="6349975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0" t="-3236" r="0" b="-46822"/>
              </a:stretch>
            </a:blipFill>
          </p:spPr>
        </p:sp>
      </p:grpSp>
      <p:grpSp>
        <p:nvGrpSpPr>
          <p:cNvPr name="Group 28" id="28"/>
          <p:cNvGrpSpPr>
            <a:grpSpLocks noChangeAspect="true"/>
          </p:cNvGrpSpPr>
          <p:nvPr/>
        </p:nvGrpSpPr>
        <p:grpSpPr>
          <a:xfrm rot="0">
            <a:off x="4820479" y="5139120"/>
            <a:ext cx="2646593" cy="2646583"/>
            <a:chOff x="0" y="0"/>
            <a:chExt cx="6350000" cy="6349975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 l="0" t="-26470" r="0" b="-26470"/>
              </a:stretch>
            </a:blipFill>
          </p:spPr>
        </p:sp>
      </p:grpSp>
      <p:sp>
        <p:nvSpPr>
          <p:cNvPr name="TextBox 30" id="30"/>
          <p:cNvSpPr txBox="true"/>
          <p:nvPr/>
        </p:nvSpPr>
        <p:spPr>
          <a:xfrm rot="0">
            <a:off x="7482522" y="4868985"/>
            <a:ext cx="3366497" cy="10250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47"/>
              </a:lnSpc>
            </a:pPr>
            <a:r>
              <a:rPr lang="en-US" b="true" sz="2962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AHMED ABDUL MAGEED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7168754" y="5884013"/>
            <a:ext cx="3886086" cy="3837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40"/>
              </a:lnSpc>
            </a:pPr>
            <a:r>
              <a:rPr lang="en-US" sz="2243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CEO</a:t>
            </a:r>
          </a:p>
        </p:txBody>
      </p:sp>
      <p:grpSp>
        <p:nvGrpSpPr>
          <p:cNvPr name="Group 32" id="32"/>
          <p:cNvGrpSpPr/>
          <p:nvPr/>
        </p:nvGrpSpPr>
        <p:grpSpPr>
          <a:xfrm rot="0">
            <a:off x="10636728" y="5008052"/>
            <a:ext cx="2908718" cy="2908718"/>
            <a:chOff x="0" y="0"/>
            <a:chExt cx="812800" cy="812800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4" id="34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00"/>
                </a:lnSpc>
              </a:pPr>
            </a:p>
          </p:txBody>
        </p:sp>
      </p:grpSp>
      <p:sp>
        <p:nvSpPr>
          <p:cNvPr name="AutoShape 35" id="35"/>
          <p:cNvSpPr/>
          <p:nvPr/>
        </p:nvSpPr>
        <p:spPr>
          <a:xfrm>
            <a:off x="10390457" y="8722149"/>
            <a:ext cx="3401258" cy="0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36" id="36"/>
          <p:cNvGrpSpPr>
            <a:grpSpLocks noChangeAspect="true"/>
          </p:cNvGrpSpPr>
          <p:nvPr/>
        </p:nvGrpSpPr>
        <p:grpSpPr>
          <a:xfrm rot="0">
            <a:off x="10767790" y="5139120"/>
            <a:ext cx="2646593" cy="2646583"/>
            <a:chOff x="0" y="0"/>
            <a:chExt cx="6350000" cy="6349975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/>
              <a:stretch>
                <a:fillRect l="0" t="-15633" r="0" b="-15633"/>
              </a:stretch>
            </a:blipFill>
          </p:spPr>
        </p:sp>
      </p:grpSp>
      <p:grpSp>
        <p:nvGrpSpPr>
          <p:cNvPr name="Group 38" id="38"/>
          <p:cNvGrpSpPr/>
          <p:nvPr/>
        </p:nvGrpSpPr>
        <p:grpSpPr>
          <a:xfrm rot="0">
            <a:off x="14828876" y="5026944"/>
            <a:ext cx="2908718" cy="2908718"/>
            <a:chOff x="0" y="0"/>
            <a:chExt cx="812800" cy="812800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0" id="40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00"/>
                </a:lnSpc>
              </a:pPr>
            </a:p>
          </p:txBody>
        </p:sp>
      </p:grpSp>
      <p:sp>
        <p:nvSpPr>
          <p:cNvPr name="AutoShape 41" id="41"/>
          <p:cNvSpPr/>
          <p:nvPr/>
        </p:nvSpPr>
        <p:spPr>
          <a:xfrm>
            <a:off x="14582605" y="8741041"/>
            <a:ext cx="3401258" cy="0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2" id="42"/>
          <p:cNvGrpSpPr>
            <a:grpSpLocks noChangeAspect="true"/>
          </p:cNvGrpSpPr>
          <p:nvPr/>
        </p:nvGrpSpPr>
        <p:grpSpPr>
          <a:xfrm rot="0">
            <a:off x="14959938" y="5158011"/>
            <a:ext cx="2646593" cy="2646583"/>
            <a:chOff x="0" y="0"/>
            <a:chExt cx="6350000" cy="6349975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7"/>
              <a:stretch>
                <a:fillRect l="0" t="-3354" r="0" b="-34710"/>
              </a:stretch>
            </a:blipFill>
          </p:spPr>
        </p:sp>
      </p:grpSp>
      <p:sp>
        <p:nvSpPr>
          <p:cNvPr name="TextBox 44" id="44"/>
          <p:cNvSpPr txBox="true"/>
          <p:nvPr/>
        </p:nvSpPr>
        <p:spPr>
          <a:xfrm rot="0">
            <a:off x="333375" y="-25206"/>
            <a:ext cx="14907162" cy="14414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899"/>
              </a:lnSpc>
            </a:pPr>
            <a:r>
              <a:rPr lang="en-US" sz="8499">
                <a:solidFill>
                  <a:srgbClr val="AFFCFF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KEY PEOPLE IN OUR TEAM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180975" y="8184473"/>
            <a:ext cx="4205771" cy="5034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47"/>
              </a:lnSpc>
            </a:pPr>
            <a:r>
              <a:rPr lang="en-US" b="true" sz="2962" spc="148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AYMAN SAYED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4123901" y="8218674"/>
            <a:ext cx="4039748" cy="5034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47"/>
              </a:lnSpc>
            </a:pPr>
            <a:r>
              <a:rPr lang="en-US" b="true" sz="2962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DR. TALAAT A.HAMID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4391854" y="8855472"/>
            <a:ext cx="3503843" cy="3839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41"/>
              </a:lnSpc>
            </a:pPr>
            <a:r>
              <a:rPr lang="en-US" sz="2244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Research Manager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272565" y="8855472"/>
            <a:ext cx="4022591" cy="3839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41"/>
              </a:lnSpc>
            </a:pPr>
            <a:r>
              <a:rPr lang="en-US" sz="2244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Application Manager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9988951" y="8184472"/>
            <a:ext cx="4039748" cy="5034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47"/>
              </a:lnSpc>
            </a:pPr>
            <a:r>
              <a:rPr lang="en-US" b="true" sz="2962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MAHMOUD RADWAN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10339165" y="8855472"/>
            <a:ext cx="3503843" cy="3839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41"/>
              </a:lnSpc>
            </a:pPr>
            <a:r>
              <a:rPr lang="en-US" sz="2244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Consultency Manager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14181099" y="8203364"/>
            <a:ext cx="4039748" cy="5034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47"/>
              </a:lnSpc>
            </a:pPr>
            <a:r>
              <a:rPr lang="en-US" b="true" sz="2962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AHMED WAHDAN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14531313" y="8874364"/>
            <a:ext cx="3503843" cy="3839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41"/>
              </a:lnSpc>
            </a:pPr>
            <a:r>
              <a:rPr lang="en-US" sz="2244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Development Manager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68584" r="0" b="-6858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714406" y="0"/>
            <a:ext cx="6573594" cy="5689147"/>
          </a:xfrm>
          <a:custGeom>
            <a:avLst/>
            <a:gdLst/>
            <a:ahLst/>
            <a:cxnLst/>
            <a:rect r="r" b="b" t="t" l="l"/>
            <a:pathLst>
              <a:path h="5689147" w="6573594">
                <a:moveTo>
                  <a:pt x="0" y="0"/>
                </a:moveTo>
                <a:lnTo>
                  <a:pt x="6573594" y="0"/>
                </a:lnTo>
                <a:lnTo>
                  <a:pt x="6573594" y="5689147"/>
                </a:lnTo>
                <a:lnTo>
                  <a:pt x="0" y="56891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950559" y="407053"/>
            <a:ext cx="6573594" cy="5689147"/>
          </a:xfrm>
          <a:custGeom>
            <a:avLst/>
            <a:gdLst/>
            <a:ahLst/>
            <a:cxnLst/>
            <a:rect r="r" b="b" t="t" l="l"/>
            <a:pathLst>
              <a:path h="5689147" w="6573594">
                <a:moveTo>
                  <a:pt x="0" y="0"/>
                </a:moveTo>
                <a:lnTo>
                  <a:pt x="6573594" y="0"/>
                </a:lnTo>
                <a:lnTo>
                  <a:pt x="6573594" y="5689147"/>
                </a:lnTo>
                <a:lnTo>
                  <a:pt x="0" y="56891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11422521" y="814106"/>
            <a:ext cx="5629670" cy="4875041"/>
            <a:chOff x="0" y="0"/>
            <a:chExt cx="4282440" cy="37084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282440" cy="3708400"/>
            </a:xfrm>
            <a:custGeom>
              <a:avLst/>
              <a:gdLst/>
              <a:ahLst/>
              <a:cxnLst/>
              <a:rect r="r" b="b" t="t" l="l"/>
              <a:pathLst>
                <a:path h="3708400" w="428244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5"/>
              <a:stretch>
                <a:fillRect l="-14946" t="0" r="-14946" b="0"/>
              </a:stretch>
            </a:blipFill>
          </p:spPr>
        </p:sp>
      </p:grpSp>
      <p:sp>
        <p:nvSpPr>
          <p:cNvPr name="AutoShape 7" id="7"/>
          <p:cNvSpPr/>
          <p:nvPr/>
        </p:nvSpPr>
        <p:spPr>
          <a:xfrm flipH="true">
            <a:off x="1224846" y="1381740"/>
            <a:ext cx="7028423" cy="0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8" id="8"/>
          <p:cNvSpPr/>
          <p:nvPr/>
        </p:nvSpPr>
        <p:spPr>
          <a:xfrm flipH="false" flipV="false" rot="0">
            <a:off x="646758" y="2529713"/>
            <a:ext cx="1729910" cy="1729910"/>
          </a:xfrm>
          <a:custGeom>
            <a:avLst/>
            <a:gdLst/>
            <a:ahLst/>
            <a:cxnLst/>
            <a:rect r="r" b="b" t="t" l="l"/>
            <a:pathLst>
              <a:path h="1729910" w="1729910">
                <a:moveTo>
                  <a:pt x="0" y="0"/>
                </a:moveTo>
                <a:lnTo>
                  <a:pt x="1729910" y="0"/>
                </a:lnTo>
                <a:lnTo>
                  <a:pt x="1729910" y="1729910"/>
                </a:lnTo>
                <a:lnTo>
                  <a:pt x="0" y="172991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528762" y="7609219"/>
            <a:ext cx="1843184" cy="670037"/>
          </a:xfrm>
          <a:custGeom>
            <a:avLst/>
            <a:gdLst/>
            <a:ahLst/>
            <a:cxnLst/>
            <a:rect r="r" b="b" t="t" l="l"/>
            <a:pathLst>
              <a:path h="670037" w="1843184">
                <a:moveTo>
                  <a:pt x="0" y="0"/>
                </a:moveTo>
                <a:lnTo>
                  <a:pt x="1843184" y="0"/>
                </a:lnTo>
                <a:lnTo>
                  <a:pt x="1843184" y="670038"/>
                </a:lnTo>
                <a:lnTo>
                  <a:pt x="0" y="67003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8008" t="0" r="-8008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864398" y="4955204"/>
            <a:ext cx="1729910" cy="1336355"/>
          </a:xfrm>
          <a:custGeom>
            <a:avLst/>
            <a:gdLst/>
            <a:ahLst/>
            <a:cxnLst/>
            <a:rect r="r" b="b" t="t" l="l"/>
            <a:pathLst>
              <a:path h="1336355" w="1729910">
                <a:moveTo>
                  <a:pt x="0" y="0"/>
                </a:moveTo>
                <a:lnTo>
                  <a:pt x="1729910" y="0"/>
                </a:lnTo>
                <a:lnTo>
                  <a:pt x="1729910" y="1336355"/>
                </a:lnTo>
                <a:lnTo>
                  <a:pt x="0" y="133635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2594308" y="3290887"/>
            <a:ext cx="1336355" cy="1336355"/>
          </a:xfrm>
          <a:custGeom>
            <a:avLst/>
            <a:gdLst/>
            <a:ahLst/>
            <a:cxnLst/>
            <a:rect r="r" b="b" t="t" l="l"/>
            <a:pathLst>
              <a:path h="1336355" w="1336355">
                <a:moveTo>
                  <a:pt x="0" y="0"/>
                </a:moveTo>
                <a:lnTo>
                  <a:pt x="1336356" y="0"/>
                </a:lnTo>
                <a:lnTo>
                  <a:pt x="1336356" y="1336355"/>
                </a:lnTo>
                <a:lnTo>
                  <a:pt x="0" y="133635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6555382" y="4767118"/>
            <a:ext cx="1942375" cy="1712527"/>
          </a:xfrm>
          <a:custGeom>
            <a:avLst/>
            <a:gdLst/>
            <a:ahLst/>
            <a:cxnLst/>
            <a:rect r="r" b="b" t="t" l="l"/>
            <a:pathLst>
              <a:path h="1712527" w="1942375">
                <a:moveTo>
                  <a:pt x="0" y="0"/>
                </a:moveTo>
                <a:lnTo>
                  <a:pt x="1942375" y="0"/>
                </a:lnTo>
                <a:lnTo>
                  <a:pt x="1942375" y="1712527"/>
                </a:lnTo>
                <a:lnTo>
                  <a:pt x="0" y="171252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8497757" y="2748825"/>
            <a:ext cx="1678817" cy="2062763"/>
          </a:xfrm>
          <a:custGeom>
            <a:avLst/>
            <a:gdLst/>
            <a:ahLst/>
            <a:cxnLst/>
            <a:rect r="r" b="b" t="t" l="l"/>
            <a:pathLst>
              <a:path h="2062763" w="1678817">
                <a:moveTo>
                  <a:pt x="0" y="0"/>
                </a:moveTo>
                <a:lnTo>
                  <a:pt x="1678817" y="0"/>
                </a:lnTo>
                <a:lnTo>
                  <a:pt x="1678817" y="2062763"/>
                </a:lnTo>
                <a:lnTo>
                  <a:pt x="0" y="206276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70" t="-3592" r="-1756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2643186" y="1910715"/>
            <a:ext cx="2648202" cy="838110"/>
          </a:xfrm>
          <a:custGeom>
            <a:avLst/>
            <a:gdLst/>
            <a:ahLst/>
            <a:cxnLst/>
            <a:rect r="r" b="b" t="t" l="l"/>
            <a:pathLst>
              <a:path h="838110" w="2648202">
                <a:moveTo>
                  <a:pt x="0" y="0"/>
                </a:moveTo>
                <a:lnTo>
                  <a:pt x="2648202" y="0"/>
                </a:lnTo>
                <a:lnTo>
                  <a:pt x="2648202" y="838110"/>
                </a:lnTo>
                <a:lnTo>
                  <a:pt x="0" y="83811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1143" t="0" r="-1143" b="0"/>
            </a:stretch>
          </a:blipFill>
        </p:spPr>
      </p:sp>
      <p:grpSp>
        <p:nvGrpSpPr>
          <p:cNvPr name="Group 15" id="15"/>
          <p:cNvGrpSpPr>
            <a:grpSpLocks noChangeAspect="true"/>
          </p:cNvGrpSpPr>
          <p:nvPr/>
        </p:nvGrpSpPr>
        <p:grpSpPr>
          <a:xfrm rot="0">
            <a:off x="3499217" y="8322180"/>
            <a:ext cx="2103120" cy="1182990"/>
            <a:chOff x="0" y="0"/>
            <a:chExt cx="11289030" cy="63500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1287761" cy="6350000"/>
            </a:xfrm>
            <a:custGeom>
              <a:avLst/>
              <a:gdLst/>
              <a:ahLst/>
              <a:cxnLst/>
              <a:rect r="r" b="b" t="t" l="l"/>
              <a:pathLst>
                <a:path h="6350000" w="11287761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13"/>
              <a:stretch>
                <a:fillRect l="0" t="-2849" r="0" b="-2849"/>
              </a:stretch>
            </a:blipFill>
          </p:spPr>
        </p:sp>
      </p:grpSp>
      <p:sp>
        <p:nvSpPr>
          <p:cNvPr name="Freeform 17" id="17"/>
          <p:cNvSpPr/>
          <p:nvPr/>
        </p:nvSpPr>
        <p:spPr>
          <a:xfrm flipH="false" flipV="false" rot="0">
            <a:off x="10767770" y="7609219"/>
            <a:ext cx="2122302" cy="1729910"/>
          </a:xfrm>
          <a:custGeom>
            <a:avLst/>
            <a:gdLst/>
            <a:ahLst/>
            <a:cxnLst/>
            <a:rect r="r" b="b" t="t" l="l"/>
            <a:pathLst>
              <a:path h="1729910" w="2122302">
                <a:moveTo>
                  <a:pt x="0" y="0"/>
                </a:moveTo>
                <a:lnTo>
                  <a:pt x="2122301" y="0"/>
                </a:lnTo>
                <a:lnTo>
                  <a:pt x="2122301" y="1729910"/>
                </a:lnTo>
                <a:lnTo>
                  <a:pt x="0" y="172991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36871" t="-12314" r="-46226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4148303" y="3959065"/>
            <a:ext cx="2018059" cy="1468247"/>
          </a:xfrm>
          <a:custGeom>
            <a:avLst/>
            <a:gdLst/>
            <a:ahLst/>
            <a:cxnLst/>
            <a:rect r="r" b="b" t="t" l="l"/>
            <a:pathLst>
              <a:path h="1468247" w="2018059">
                <a:moveTo>
                  <a:pt x="0" y="0"/>
                </a:moveTo>
                <a:lnTo>
                  <a:pt x="2018060" y="0"/>
                </a:lnTo>
                <a:lnTo>
                  <a:pt x="2018060" y="1468247"/>
                </a:lnTo>
                <a:lnTo>
                  <a:pt x="0" y="1468247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9023514" y="5351947"/>
            <a:ext cx="1550357" cy="1550357"/>
          </a:xfrm>
          <a:custGeom>
            <a:avLst/>
            <a:gdLst/>
            <a:ahLst/>
            <a:cxnLst/>
            <a:rect r="r" b="b" t="t" l="l"/>
            <a:pathLst>
              <a:path h="1550357" w="1550357">
                <a:moveTo>
                  <a:pt x="0" y="0"/>
                </a:moveTo>
                <a:lnTo>
                  <a:pt x="1550357" y="0"/>
                </a:lnTo>
                <a:lnTo>
                  <a:pt x="1550357" y="1550357"/>
                </a:lnTo>
                <a:lnTo>
                  <a:pt x="0" y="1550357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5157333" y="6381950"/>
            <a:ext cx="1461815" cy="1636360"/>
          </a:xfrm>
          <a:custGeom>
            <a:avLst/>
            <a:gdLst/>
            <a:ahLst/>
            <a:cxnLst/>
            <a:rect r="r" b="b" t="t" l="l"/>
            <a:pathLst>
              <a:path h="1636360" w="1461815">
                <a:moveTo>
                  <a:pt x="0" y="0"/>
                </a:moveTo>
                <a:lnTo>
                  <a:pt x="1461815" y="0"/>
                </a:lnTo>
                <a:lnTo>
                  <a:pt x="1461815" y="1636360"/>
                </a:lnTo>
                <a:lnTo>
                  <a:pt x="0" y="1636360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6064266" y="2531989"/>
            <a:ext cx="1962542" cy="1103930"/>
          </a:xfrm>
          <a:custGeom>
            <a:avLst/>
            <a:gdLst/>
            <a:ahLst/>
            <a:cxnLst/>
            <a:rect r="r" b="b" t="t" l="l"/>
            <a:pathLst>
              <a:path h="1103930" w="1962542">
                <a:moveTo>
                  <a:pt x="0" y="0"/>
                </a:moveTo>
                <a:lnTo>
                  <a:pt x="1962542" y="0"/>
                </a:lnTo>
                <a:lnTo>
                  <a:pt x="1962542" y="1103930"/>
                </a:lnTo>
                <a:lnTo>
                  <a:pt x="0" y="1103930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7065944" y="8362427"/>
            <a:ext cx="2863626" cy="551248"/>
          </a:xfrm>
          <a:custGeom>
            <a:avLst/>
            <a:gdLst/>
            <a:ahLst/>
            <a:cxnLst/>
            <a:rect r="r" b="b" t="t" l="l"/>
            <a:pathLst>
              <a:path h="551248" w="2863626">
                <a:moveTo>
                  <a:pt x="0" y="0"/>
                </a:moveTo>
                <a:lnTo>
                  <a:pt x="2863626" y="0"/>
                </a:lnTo>
                <a:lnTo>
                  <a:pt x="2863626" y="551248"/>
                </a:lnTo>
                <a:lnTo>
                  <a:pt x="0" y="551248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2679694" y="6300648"/>
            <a:ext cx="1643590" cy="1643590"/>
          </a:xfrm>
          <a:custGeom>
            <a:avLst/>
            <a:gdLst/>
            <a:ahLst/>
            <a:cxnLst/>
            <a:rect r="r" b="b" t="t" l="l"/>
            <a:pathLst>
              <a:path h="1643590" w="1643590">
                <a:moveTo>
                  <a:pt x="0" y="0"/>
                </a:moveTo>
                <a:lnTo>
                  <a:pt x="1643590" y="0"/>
                </a:lnTo>
                <a:lnTo>
                  <a:pt x="1643590" y="1643590"/>
                </a:lnTo>
                <a:lnTo>
                  <a:pt x="0" y="1643590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0" t="0" r="0" b="0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528762" y="438765"/>
            <a:ext cx="9010014" cy="923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>
                <a:solidFill>
                  <a:srgbClr val="AFFCFF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SAMPLE OF OUR CLIENTS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68584" r="0" b="-68584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97537" y="386948"/>
            <a:ext cx="17364130" cy="11372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669"/>
              </a:lnSpc>
            </a:pPr>
            <a:r>
              <a:rPr lang="en-US" sz="8499">
                <a:solidFill>
                  <a:srgbClr val="AFFCFF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OUR TOP SERVICES &amp; SOLUTIONS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245991" y="3618578"/>
            <a:ext cx="17863108" cy="6149199"/>
            <a:chOff x="0" y="0"/>
            <a:chExt cx="4704687" cy="161954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704687" cy="1619542"/>
            </a:xfrm>
            <a:custGeom>
              <a:avLst/>
              <a:gdLst/>
              <a:ahLst/>
              <a:cxnLst/>
              <a:rect r="r" b="b" t="t" l="l"/>
              <a:pathLst>
                <a:path h="1619542" w="4704687">
                  <a:moveTo>
                    <a:pt x="0" y="0"/>
                  </a:moveTo>
                  <a:lnTo>
                    <a:pt x="4704687" y="0"/>
                  </a:lnTo>
                  <a:lnTo>
                    <a:pt x="4704687" y="1619542"/>
                  </a:lnTo>
                  <a:lnTo>
                    <a:pt x="0" y="1619542"/>
                  </a:lnTo>
                  <a:close/>
                </a:path>
              </a:pathLst>
            </a:custGeom>
            <a:solidFill>
              <a:srgbClr val="000000">
                <a:alpha val="36863"/>
              </a:srgbClr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57150"/>
              <a:ext cx="4704687" cy="16766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00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597537" y="6011618"/>
            <a:ext cx="5529654" cy="3438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2500" spc="-132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Production Line Material Assurance</a:t>
            </a:r>
          </a:p>
          <a:p>
            <a:pPr algn="just">
              <a:lnSpc>
                <a:spcPts val="3000"/>
              </a:lnSpc>
            </a:pPr>
            <a:r>
              <a:rPr lang="en-US" sz="2500" spc="-132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RFID &amp; Barcoding</a:t>
            </a:r>
          </a:p>
          <a:p>
            <a:pPr algn="just">
              <a:lnSpc>
                <a:spcPts val="3000"/>
              </a:lnSpc>
            </a:pPr>
            <a:r>
              <a:rPr lang="en-US" sz="2500" spc="-132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Handheld Devices &amp; Weighting Systems</a:t>
            </a:r>
          </a:p>
          <a:p>
            <a:pPr algn="just">
              <a:lnSpc>
                <a:spcPts val="3000"/>
              </a:lnSpc>
            </a:pPr>
            <a:r>
              <a:rPr lang="en-US" sz="2500" spc="-132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Handheld Apps &amp; Solutions</a:t>
            </a:r>
          </a:p>
          <a:p>
            <a:pPr algn="just">
              <a:lnSpc>
                <a:spcPts val="3000"/>
              </a:lnSpc>
            </a:pPr>
            <a:r>
              <a:rPr lang="en-US" sz="2500" spc="-132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Transporter Tracking</a:t>
            </a:r>
          </a:p>
          <a:p>
            <a:pPr algn="just">
              <a:lnSpc>
                <a:spcPts val="3000"/>
              </a:lnSpc>
            </a:pPr>
            <a:r>
              <a:rPr lang="en-US" sz="2500" spc="-132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Inventory Analysis</a:t>
            </a:r>
          </a:p>
          <a:p>
            <a:pPr algn="just">
              <a:lnSpc>
                <a:spcPts val="3000"/>
              </a:lnSpc>
            </a:pPr>
            <a:r>
              <a:rPr lang="en-US" sz="2500" spc="-132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Performance Monitoring &amp; Costing MG</a:t>
            </a:r>
          </a:p>
          <a:p>
            <a:pPr algn="just">
              <a:lnSpc>
                <a:spcPts val="3000"/>
              </a:lnSpc>
            </a:pPr>
            <a:r>
              <a:rPr lang="en-US" sz="2500" spc="-132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Change Over Matrix &amp; Tank Washing </a:t>
            </a:r>
          </a:p>
          <a:p>
            <a:pPr algn="just">
              <a:lnSpc>
                <a:spcPts val="3000"/>
              </a:lnSpc>
            </a:pPr>
          </a:p>
        </p:txBody>
      </p:sp>
      <p:grpSp>
        <p:nvGrpSpPr>
          <p:cNvPr name="Group 8" id="8"/>
          <p:cNvGrpSpPr/>
          <p:nvPr/>
        </p:nvGrpSpPr>
        <p:grpSpPr>
          <a:xfrm rot="0">
            <a:off x="2026395" y="2661870"/>
            <a:ext cx="2016632" cy="1913416"/>
            <a:chOff x="0" y="0"/>
            <a:chExt cx="531129" cy="50394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531129" cy="503945"/>
            </a:xfrm>
            <a:custGeom>
              <a:avLst/>
              <a:gdLst/>
              <a:ahLst/>
              <a:cxnLst/>
              <a:rect r="r" b="b" t="t" l="l"/>
              <a:pathLst>
                <a:path h="503945" w="531129">
                  <a:moveTo>
                    <a:pt x="238020" y="0"/>
                  </a:moveTo>
                  <a:lnTo>
                    <a:pt x="293109" y="0"/>
                  </a:lnTo>
                  <a:cubicBezTo>
                    <a:pt x="424564" y="0"/>
                    <a:pt x="531129" y="106565"/>
                    <a:pt x="531129" y="238020"/>
                  </a:cubicBezTo>
                  <a:lnTo>
                    <a:pt x="531129" y="265925"/>
                  </a:lnTo>
                  <a:cubicBezTo>
                    <a:pt x="531129" y="329052"/>
                    <a:pt x="506052" y="389593"/>
                    <a:pt x="461415" y="434230"/>
                  </a:cubicBezTo>
                  <a:cubicBezTo>
                    <a:pt x="416777" y="478868"/>
                    <a:pt x="356236" y="503945"/>
                    <a:pt x="293109" y="503945"/>
                  </a:cubicBezTo>
                  <a:lnTo>
                    <a:pt x="238020" y="503945"/>
                  </a:lnTo>
                  <a:cubicBezTo>
                    <a:pt x="174893" y="503945"/>
                    <a:pt x="114352" y="478868"/>
                    <a:pt x="69714" y="434230"/>
                  </a:cubicBezTo>
                  <a:cubicBezTo>
                    <a:pt x="25077" y="389593"/>
                    <a:pt x="0" y="329052"/>
                    <a:pt x="0" y="265925"/>
                  </a:cubicBezTo>
                  <a:lnTo>
                    <a:pt x="0" y="238020"/>
                  </a:lnTo>
                  <a:cubicBezTo>
                    <a:pt x="0" y="174893"/>
                    <a:pt x="25077" y="114352"/>
                    <a:pt x="69714" y="69714"/>
                  </a:cubicBezTo>
                  <a:cubicBezTo>
                    <a:pt x="114352" y="25077"/>
                    <a:pt x="174893" y="0"/>
                    <a:pt x="238020" y="0"/>
                  </a:cubicBezTo>
                  <a:close/>
                </a:path>
              </a:pathLst>
            </a:custGeom>
            <a:solidFill>
              <a:srgbClr val="027593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57150"/>
              <a:ext cx="531129" cy="56109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00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710116" y="4886325"/>
            <a:ext cx="5152097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b="true" sz="3399" spc="339">
                <a:solidFill>
                  <a:srgbClr val="FFFFFF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Industerial solutions</a:t>
            </a:r>
          </a:p>
        </p:txBody>
      </p:sp>
      <p:sp>
        <p:nvSpPr>
          <p:cNvPr name="AutoShape 12" id="12"/>
          <p:cNvSpPr/>
          <p:nvPr/>
        </p:nvSpPr>
        <p:spPr>
          <a:xfrm>
            <a:off x="2437209" y="5750202"/>
            <a:ext cx="1195005" cy="0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3" id="13"/>
          <p:cNvSpPr txBox="true"/>
          <p:nvPr/>
        </p:nvSpPr>
        <p:spPr>
          <a:xfrm rot="0">
            <a:off x="6393891" y="6064527"/>
            <a:ext cx="5713269" cy="1914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2500" spc="-132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RIG MG ,Tubular</a:t>
            </a:r>
            <a:r>
              <a:rPr lang="en-US" sz="2500" spc="-132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inspection &amp; workshop</a:t>
            </a:r>
          </a:p>
          <a:p>
            <a:pPr algn="l">
              <a:lnSpc>
                <a:spcPts val="3000"/>
              </a:lnSpc>
            </a:pPr>
            <a:r>
              <a:rPr lang="en-US" sz="2500" spc="-132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Inspection robots</a:t>
            </a:r>
          </a:p>
          <a:p>
            <a:pPr algn="l">
              <a:lnSpc>
                <a:spcPts val="3000"/>
              </a:lnSpc>
            </a:pPr>
            <a:r>
              <a:rPr lang="en-US" sz="2500" spc="-132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Oil Stations &amp; Tanks level Meter solutions</a:t>
            </a:r>
          </a:p>
          <a:p>
            <a:pPr algn="l">
              <a:lnSpc>
                <a:spcPts val="3000"/>
              </a:lnSpc>
            </a:pPr>
            <a:r>
              <a:rPr lang="en-US" sz="2500" spc="-132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Fuel Quality Sensors</a:t>
            </a:r>
          </a:p>
          <a:p>
            <a:pPr algn="l">
              <a:lnSpc>
                <a:spcPts val="3000"/>
              </a:lnSpc>
            </a:pPr>
            <a:r>
              <a:rPr lang="en-US" sz="2500" spc="-132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RIG Driver Safety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7951712" y="2661870"/>
            <a:ext cx="2016632" cy="1913416"/>
            <a:chOff x="0" y="0"/>
            <a:chExt cx="531129" cy="50394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531129" cy="503945"/>
            </a:xfrm>
            <a:custGeom>
              <a:avLst/>
              <a:gdLst/>
              <a:ahLst/>
              <a:cxnLst/>
              <a:rect r="r" b="b" t="t" l="l"/>
              <a:pathLst>
                <a:path h="503945" w="531129">
                  <a:moveTo>
                    <a:pt x="238020" y="0"/>
                  </a:moveTo>
                  <a:lnTo>
                    <a:pt x="293109" y="0"/>
                  </a:lnTo>
                  <a:cubicBezTo>
                    <a:pt x="424564" y="0"/>
                    <a:pt x="531129" y="106565"/>
                    <a:pt x="531129" y="238020"/>
                  </a:cubicBezTo>
                  <a:lnTo>
                    <a:pt x="531129" y="265925"/>
                  </a:lnTo>
                  <a:cubicBezTo>
                    <a:pt x="531129" y="329052"/>
                    <a:pt x="506052" y="389593"/>
                    <a:pt x="461415" y="434230"/>
                  </a:cubicBezTo>
                  <a:cubicBezTo>
                    <a:pt x="416777" y="478868"/>
                    <a:pt x="356236" y="503945"/>
                    <a:pt x="293109" y="503945"/>
                  </a:cubicBezTo>
                  <a:lnTo>
                    <a:pt x="238020" y="503945"/>
                  </a:lnTo>
                  <a:cubicBezTo>
                    <a:pt x="174893" y="503945"/>
                    <a:pt x="114352" y="478868"/>
                    <a:pt x="69714" y="434230"/>
                  </a:cubicBezTo>
                  <a:cubicBezTo>
                    <a:pt x="25077" y="389593"/>
                    <a:pt x="0" y="329052"/>
                    <a:pt x="0" y="265925"/>
                  </a:cubicBezTo>
                  <a:lnTo>
                    <a:pt x="0" y="238020"/>
                  </a:lnTo>
                  <a:cubicBezTo>
                    <a:pt x="0" y="174893"/>
                    <a:pt x="25077" y="114352"/>
                    <a:pt x="69714" y="69714"/>
                  </a:cubicBezTo>
                  <a:cubicBezTo>
                    <a:pt x="114352" y="25077"/>
                    <a:pt x="174893" y="0"/>
                    <a:pt x="238020" y="0"/>
                  </a:cubicBezTo>
                  <a:close/>
                </a:path>
              </a:pathLst>
            </a:custGeom>
            <a:solidFill>
              <a:srgbClr val="027593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57150"/>
              <a:ext cx="531129" cy="56109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00"/>
                </a:lnSpc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6771448" y="4895850"/>
            <a:ext cx="4745104" cy="4978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b="true" sz="2900" spc="290">
                <a:solidFill>
                  <a:srgbClr val="FFFFFF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Oil &amp; Gas</a:t>
            </a:r>
          </a:p>
        </p:txBody>
      </p:sp>
      <p:sp>
        <p:nvSpPr>
          <p:cNvPr name="AutoShape 18" id="18"/>
          <p:cNvSpPr/>
          <p:nvPr/>
        </p:nvSpPr>
        <p:spPr>
          <a:xfrm>
            <a:off x="8362526" y="5807352"/>
            <a:ext cx="1195005" cy="0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9" id="19"/>
          <p:cNvGrpSpPr/>
          <p:nvPr/>
        </p:nvGrpSpPr>
        <p:grpSpPr>
          <a:xfrm rot="0">
            <a:off x="13575147" y="2661870"/>
            <a:ext cx="2016632" cy="1913416"/>
            <a:chOff x="0" y="0"/>
            <a:chExt cx="531129" cy="503945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531129" cy="503945"/>
            </a:xfrm>
            <a:custGeom>
              <a:avLst/>
              <a:gdLst/>
              <a:ahLst/>
              <a:cxnLst/>
              <a:rect r="r" b="b" t="t" l="l"/>
              <a:pathLst>
                <a:path h="503945" w="531129">
                  <a:moveTo>
                    <a:pt x="238020" y="0"/>
                  </a:moveTo>
                  <a:lnTo>
                    <a:pt x="293109" y="0"/>
                  </a:lnTo>
                  <a:cubicBezTo>
                    <a:pt x="424564" y="0"/>
                    <a:pt x="531129" y="106565"/>
                    <a:pt x="531129" y="238020"/>
                  </a:cubicBezTo>
                  <a:lnTo>
                    <a:pt x="531129" y="265925"/>
                  </a:lnTo>
                  <a:cubicBezTo>
                    <a:pt x="531129" y="329052"/>
                    <a:pt x="506052" y="389593"/>
                    <a:pt x="461415" y="434230"/>
                  </a:cubicBezTo>
                  <a:cubicBezTo>
                    <a:pt x="416777" y="478868"/>
                    <a:pt x="356236" y="503945"/>
                    <a:pt x="293109" y="503945"/>
                  </a:cubicBezTo>
                  <a:lnTo>
                    <a:pt x="238020" y="503945"/>
                  </a:lnTo>
                  <a:cubicBezTo>
                    <a:pt x="174893" y="503945"/>
                    <a:pt x="114352" y="478868"/>
                    <a:pt x="69714" y="434230"/>
                  </a:cubicBezTo>
                  <a:cubicBezTo>
                    <a:pt x="25077" y="389593"/>
                    <a:pt x="0" y="329052"/>
                    <a:pt x="0" y="265925"/>
                  </a:cubicBezTo>
                  <a:lnTo>
                    <a:pt x="0" y="238020"/>
                  </a:lnTo>
                  <a:cubicBezTo>
                    <a:pt x="0" y="174893"/>
                    <a:pt x="25077" y="114352"/>
                    <a:pt x="69714" y="69714"/>
                  </a:cubicBezTo>
                  <a:cubicBezTo>
                    <a:pt x="114352" y="25077"/>
                    <a:pt x="174893" y="0"/>
                    <a:pt x="238020" y="0"/>
                  </a:cubicBezTo>
                  <a:close/>
                </a:path>
              </a:pathLst>
            </a:custGeom>
            <a:solidFill>
              <a:srgbClr val="027593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57150"/>
              <a:ext cx="531129" cy="56109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00"/>
                </a:lnSpc>
              </a:pPr>
            </a:p>
          </p:txBody>
        </p:sp>
      </p:grpSp>
      <p:sp>
        <p:nvSpPr>
          <p:cNvPr name="TextBox 22" id="22"/>
          <p:cNvSpPr txBox="true"/>
          <p:nvPr/>
        </p:nvSpPr>
        <p:spPr>
          <a:xfrm rot="0">
            <a:off x="12565923" y="4895850"/>
            <a:ext cx="4269672" cy="4978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b="true" sz="2900" spc="290">
                <a:solidFill>
                  <a:srgbClr val="FFFFFF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Business Solutions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2229118" y="6064527"/>
            <a:ext cx="5732550" cy="3819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2500" spc="-132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ERP System (Business-Medical-Industrial)</a:t>
            </a:r>
          </a:p>
          <a:p>
            <a:pPr algn="l">
              <a:lnSpc>
                <a:spcPts val="3000"/>
              </a:lnSpc>
            </a:pPr>
            <a:r>
              <a:rPr lang="en-US" sz="2500" spc="-132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Portal design</a:t>
            </a:r>
          </a:p>
          <a:p>
            <a:pPr algn="l">
              <a:lnSpc>
                <a:spcPts val="3000"/>
              </a:lnSpc>
            </a:pPr>
            <a:r>
              <a:rPr lang="en-US" sz="2500" spc="-132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Mobile apps</a:t>
            </a:r>
          </a:p>
          <a:p>
            <a:pPr algn="l">
              <a:lnSpc>
                <a:spcPts val="3000"/>
              </a:lnSpc>
            </a:pPr>
            <a:r>
              <a:rPr lang="en-US" sz="2500" spc="-132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Document Management system (DMS)</a:t>
            </a:r>
          </a:p>
          <a:p>
            <a:pPr algn="l">
              <a:lnSpc>
                <a:spcPts val="3000"/>
              </a:lnSpc>
            </a:pPr>
            <a:r>
              <a:rPr lang="en-US" sz="2500" spc="-132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Archiving &amp;Workflow system</a:t>
            </a:r>
          </a:p>
          <a:p>
            <a:pPr algn="l">
              <a:lnSpc>
                <a:spcPts val="3000"/>
              </a:lnSpc>
            </a:pPr>
            <a:r>
              <a:rPr lang="en-US" sz="2500" spc="-132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Risk-based audit system</a:t>
            </a:r>
          </a:p>
          <a:p>
            <a:pPr algn="l">
              <a:lnSpc>
                <a:spcPts val="3000"/>
              </a:lnSpc>
            </a:pPr>
            <a:r>
              <a:rPr lang="en-US" sz="2500" spc="-132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Help-Desk &amp; Service-Desk</a:t>
            </a:r>
          </a:p>
          <a:p>
            <a:pPr algn="l">
              <a:lnSpc>
                <a:spcPts val="3000"/>
              </a:lnSpc>
            </a:pPr>
            <a:r>
              <a:rPr lang="en-US" sz="2500" spc="-132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Vehicle Workshop &amp; Logistics</a:t>
            </a:r>
          </a:p>
          <a:p>
            <a:pPr algn="l">
              <a:lnSpc>
                <a:spcPts val="3000"/>
              </a:lnSpc>
            </a:pPr>
            <a:r>
              <a:rPr lang="en-US" sz="2500" spc="-132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Attendance &amp; tracking</a:t>
            </a:r>
          </a:p>
          <a:p>
            <a:pPr algn="l">
              <a:lnSpc>
                <a:spcPts val="3000"/>
              </a:lnSpc>
            </a:pPr>
          </a:p>
        </p:txBody>
      </p:sp>
      <p:sp>
        <p:nvSpPr>
          <p:cNvPr name="AutoShape 24" id="24"/>
          <p:cNvSpPr/>
          <p:nvPr/>
        </p:nvSpPr>
        <p:spPr>
          <a:xfrm>
            <a:off x="14103257" y="5731152"/>
            <a:ext cx="1195005" cy="0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5" id="25"/>
          <p:cNvSpPr/>
          <p:nvPr/>
        </p:nvSpPr>
        <p:spPr>
          <a:xfrm>
            <a:off x="1028700" y="1913964"/>
            <a:ext cx="16230600" cy="39771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26" id="26"/>
          <p:cNvSpPr/>
          <p:nvPr/>
        </p:nvSpPr>
        <p:spPr>
          <a:xfrm flipH="false" flipV="false" rot="0">
            <a:off x="2333610" y="2755808"/>
            <a:ext cx="1499064" cy="1725541"/>
          </a:xfrm>
          <a:custGeom>
            <a:avLst/>
            <a:gdLst/>
            <a:ahLst/>
            <a:cxnLst/>
            <a:rect r="r" b="b" t="t" l="l"/>
            <a:pathLst>
              <a:path h="1725541" w="1499064">
                <a:moveTo>
                  <a:pt x="0" y="0"/>
                </a:moveTo>
                <a:lnTo>
                  <a:pt x="1499064" y="0"/>
                </a:lnTo>
                <a:lnTo>
                  <a:pt x="1499064" y="1725541"/>
                </a:lnTo>
                <a:lnTo>
                  <a:pt x="0" y="17255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8090018" y="2983469"/>
            <a:ext cx="1878326" cy="1270218"/>
          </a:xfrm>
          <a:custGeom>
            <a:avLst/>
            <a:gdLst/>
            <a:ahLst/>
            <a:cxnLst/>
            <a:rect r="r" b="b" t="t" l="l"/>
            <a:pathLst>
              <a:path h="1270218" w="1878326">
                <a:moveTo>
                  <a:pt x="0" y="0"/>
                </a:moveTo>
                <a:lnTo>
                  <a:pt x="1878326" y="0"/>
                </a:lnTo>
                <a:lnTo>
                  <a:pt x="1878326" y="1270218"/>
                </a:lnTo>
                <a:lnTo>
                  <a:pt x="0" y="12702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13705783" y="2755808"/>
            <a:ext cx="1622008" cy="1725541"/>
          </a:xfrm>
          <a:custGeom>
            <a:avLst/>
            <a:gdLst/>
            <a:ahLst/>
            <a:cxnLst/>
            <a:rect r="r" b="b" t="t" l="l"/>
            <a:pathLst>
              <a:path h="1725541" w="1622008">
                <a:moveTo>
                  <a:pt x="0" y="0"/>
                </a:moveTo>
                <a:lnTo>
                  <a:pt x="1622009" y="0"/>
                </a:lnTo>
                <a:lnTo>
                  <a:pt x="1622009" y="1725541"/>
                </a:lnTo>
                <a:lnTo>
                  <a:pt x="0" y="172554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68584" r="0" b="-68584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97537" y="386948"/>
            <a:ext cx="17364130" cy="11372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669"/>
              </a:lnSpc>
            </a:pPr>
            <a:r>
              <a:rPr lang="en-US" sz="8499">
                <a:solidFill>
                  <a:srgbClr val="AFFCFF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OUR TOP SERVICES &amp; SOLUTIONS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318972" y="3618578"/>
            <a:ext cx="17863108" cy="6149199"/>
            <a:chOff x="0" y="0"/>
            <a:chExt cx="4704687" cy="161954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704687" cy="1619542"/>
            </a:xfrm>
            <a:custGeom>
              <a:avLst/>
              <a:gdLst/>
              <a:ahLst/>
              <a:cxnLst/>
              <a:rect r="r" b="b" t="t" l="l"/>
              <a:pathLst>
                <a:path h="1619542" w="4704687">
                  <a:moveTo>
                    <a:pt x="0" y="0"/>
                  </a:moveTo>
                  <a:lnTo>
                    <a:pt x="4704687" y="0"/>
                  </a:lnTo>
                  <a:lnTo>
                    <a:pt x="4704687" y="1619542"/>
                  </a:lnTo>
                  <a:lnTo>
                    <a:pt x="0" y="1619542"/>
                  </a:lnTo>
                  <a:close/>
                </a:path>
              </a:pathLst>
            </a:custGeom>
            <a:solidFill>
              <a:srgbClr val="000000">
                <a:alpha val="36863"/>
              </a:srgbClr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57150"/>
              <a:ext cx="4704687" cy="16766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00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468529" y="6011618"/>
            <a:ext cx="5801537" cy="2676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2500" spc="-132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Fire System Digitalization</a:t>
            </a:r>
          </a:p>
          <a:p>
            <a:pPr algn="l">
              <a:lnSpc>
                <a:spcPts val="3000"/>
              </a:lnSpc>
            </a:pPr>
            <a:r>
              <a:rPr lang="en-US" sz="2500" spc="-132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Digital Emergency Evacuation</a:t>
            </a:r>
          </a:p>
          <a:p>
            <a:pPr algn="l">
              <a:lnSpc>
                <a:spcPts val="3000"/>
              </a:lnSpc>
            </a:pPr>
            <a:r>
              <a:rPr lang="en-US" sz="2500" spc="-132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Lone Worker Mobile App</a:t>
            </a:r>
          </a:p>
          <a:p>
            <a:pPr algn="l">
              <a:lnSpc>
                <a:spcPts val="3000"/>
              </a:lnSpc>
            </a:pPr>
            <a:r>
              <a:rPr lang="en-US" sz="2500" spc="-132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Chemical &amp; Dangerous Material Clearance</a:t>
            </a:r>
          </a:p>
          <a:p>
            <a:pPr algn="l">
              <a:lnSpc>
                <a:spcPts val="3000"/>
              </a:lnSpc>
            </a:pPr>
            <a:r>
              <a:rPr lang="en-US" sz="2500" spc="-132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Transformer Anti-theft &amp; IOT Monitoring</a:t>
            </a:r>
          </a:p>
          <a:p>
            <a:pPr algn="l">
              <a:lnSpc>
                <a:spcPts val="3000"/>
              </a:lnSpc>
            </a:pPr>
            <a:r>
              <a:rPr lang="en-US" sz="2500" spc="-132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AI Safety cam system</a:t>
            </a:r>
          </a:p>
          <a:p>
            <a:pPr algn="l">
              <a:lnSpc>
                <a:spcPts val="3000"/>
              </a:lnSpc>
            </a:pPr>
            <a:r>
              <a:rPr lang="en-US" sz="2500" spc="-132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Forklift AI anti-collision system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2026395" y="2661870"/>
            <a:ext cx="2016632" cy="1913416"/>
            <a:chOff x="0" y="0"/>
            <a:chExt cx="531129" cy="50394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531129" cy="503945"/>
            </a:xfrm>
            <a:custGeom>
              <a:avLst/>
              <a:gdLst/>
              <a:ahLst/>
              <a:cxnLst/>
              <a:rect r="r" b="b" t="t" l="l"/>
              <a:pathLst>
                <a:path h="503945" w="531129">
                  <a:moveTo>
                    <a:pt x="238020" y="0"/>
                  </a:moveTo>
                  <a:lnTo>
                    <a:pt x="293109" y="0"/>
                  </a:lnTo>
                  <a:cubicBezTo>
                    <a:pt x="424564" y="0"/>
                    <a:pt x="531129" y="106565"/>
                    <a:pt x="531129" y="238020"/>
                  </a:cubicBezTo>
                  <a:lnTo>
                    <a:pt x="531129" y="265925"/>
                  </a:lnTo>
                  <a:cubicBezTo>
                    <a:pt x="531129" y="329052"/>
                    <a:pt x="506052" y="389593"/>
                    <a:pt x="461415" y="434230"/>
                  </a:cubicBezTo>
                  <a:cubicBezTo>
                    <a:pt x="416777" y="478868"/>
                    <a:pt x="356236" y="503945"/>
                    <a:pt x="293109" y="503945"/>
                  </a:cubicBezTo>
                  <a:lnTo>
                    <a:pt x="238020" y="503945"/>
                  </a:lnTo>
                  <a:cubicBezTo>
                    <a:pt x="174893" y="503945"/>
                    <a:pt x="114352" y="478868"/>
                    <a:pt x="69714" y="434230"/>
                  </a:cubicBezTo>
                  <a:cubicBezTo>
                    <a:pt x="25077" y="389593"/>
                    <a:pt x="0" y="329052"/>
                    <a:pt x="0" y="265925"/>
                  </a:cubicBezTo>
                  <a:lnTo>
                    <a:pt x="0" y="238020"/>
                  </a:lnTo>
                  <a:cubicBezTo>
                    <a:pt x="0" y="174893"/>
                    <a:pt x="25077" y="114352"/>
                    <a:pt x="69714" y="69714"/>
                  </a:cubicBezTo>
                  <a:cubicBezTo>
                    <a:pt x="114352" y="25077"/>
                    <a:pt x="174893" y="0"/>
                    <a:pt x="238020" y="0"/>
                  </a:cubicBezTo>
                  <a:close/>
                </a:path>
              </a:pathLst>
            </a:custGeom>
            <a:solidFill>
              <a:srgbClr val="027593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57150"/>
              <a:ext cx="531129" cy="56109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00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710116" y="4886325"/>
            <a:ext cx="5152097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b="true" sz="3399" spc="339">
                <a:solidFill>
                  <a:srgbClr val="FFFFFF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Safety Solutions</a:t>
            </a:r>
          </a:p>
        </p:txBody>
      </p:sp>
      <p:sp>
        <p:nvSpPr>
          <p:cNvPr name="AutoShape 12" id="12"/>
          <p:cNvSpPr/>
          <p:nvPr/>
        </p:nvSpPr>
        <p:spPr>
          <a:xfrm>
            <a:off x="2437209" y="5750202"/>
            <a:ext cx="1195005" cy="0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3" id="13"/>
          <p:cNvSpPr txBox="true"/>
          <p:nvPr/>
        </p:nvSpPr>
        <p:spPr>
          <a:xfrm rot="0">
            <a:off x="6393891" y="6064527"/>
            <a:ext cx="5713269" cy="3057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2500" spc="-132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Customized Video Analysis</a:t>
            </a:r>
          </a:p>
          <a:p>
            <a:pPr algn="l">
              <a:lnSpc>
                <a:spcPts val="3000"/>
              </a:lnSpc>
            </a:pPr>
            <a:r>
              <a:rPr lang="en-US" sz="2500" spc="-132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Control presence in the real world &amp; By the system</a:t>
            </a:r>
          </a:p>
          <a:p>
            <a:pPr algn="l">
              <a:lnSpc>
                <a:spcPts val="3000"/>
              </a:lnSpc>
            </a:pPr>
            <a:r>
              <a:rPr lang="en-US" sz="2500" spc="-132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Get with just a smartphone or headset devices</a:t>
            </a:r>
          </a:p>
          <a:p>
            <a:pPr algn="l">
              <a:lnSpc>
                <a:spcPts val="3000"/>
              </a:lnSpc>
            </a:pPr>
            <a:r>
              <a:rPr lang="en-US" sz="2500" spc="-132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Enhance virtual, real-world, and fictional reality</a:t>
            </a:r>
          </a:p>
          <a:p>
            <a:pPr algn="l">
              <a:lnSpc>
                <a:spcPts val="3000"/>
              </a:lnSpc>
            </a:pPr>
          </a:p>
        </p:txBody>
      </p:sp>
      <p:grpSp>
        <p:nvGrpSpPr>
          <p:cNvPr name="Group 14" id="14"/>
          <p:cNvGrpSpPr/>
          <p:nvPr/>
        </p:nvGrpSpPr>
        <p:grpSpPr>
          <a:xfrm rot="0">
            <a:off x="7951712" y="2661870"/>
            <a:ext cx="2016632" cy="1913416"/>
            <a:chOff x="0" y="0"/>
            <a:chExt cx="531129" cy="50394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531129" cy="503945"/>
            </a:xfrm>
            <a:custGeom>
              <a:avLst/>
              <a:gdLst/>
              <a:ahLst/>
              <a:cxnLst/>
              <a:rect r="r" b="b" t="t" l="l"/>
              <a:pathLst>
                <a:path h="503945" w="531129">
                  <a:moveTo>
                    <a:pt x="238020" y="0"/>
                  </a:moveTo>
                  <a:lnTo>
                    <a:pt x="293109" y="0"/>
                  </a:lnTo>
                  <a:cubicBezTo>
                    <a:pt x="424564" y="0"/>
                    <a:pt x="531129" y="106565"/>
                    <a:pt x="531129" y="238020"/>
                  </a:cubicBezTo>
                  <a:lnTo>
                    <a:pt x="531129" y="265925"/>
                  </a:lnTo>
                  <a:cubicBezTo>
                    <a:pt x="531129" y="329052"/>
                    <a:pt x="506052" y="389593"/>
                    <a:pt x="461415" y="434230"/>
                  </a:cubicBezTo>
                  <a:cubicBezTo>
                    <a:pt x="416777" y="478868"/>
                    <a:pt x="356236" y="503945"/>
                    <a:pt x="293109" y="503945"/>
                  </a:cubicBezTo>
                  <a:lnTo>
                    <a:pt x="238020" y="503945"/>
                  </a:lnTo>
                  <a:cubicBezTo>
                    <a:pt x="174893" y="503945"/>
                    <a:pt x="114352" y="478868"/>
                    <a:pt x="69714" y="434230"/>
                  </a:cubicBezTo>
                  <a:cubicBezTo>
                    <a:pt x="25077" y="389593"/>
                    <a:pt x="0" y="329052"/>
                    <a:pt x="0" y="265925"/>
                  </a:cubicBezTo>
                  <a:lnTo>
                    <a:pt x="0" y="238020"/>
                  </a:lnTo>
                  <a:cubicBezTo>
                    <a:pt x="0" y="174893"/>
                    <a:pt x="25077" y="114352"/>
                    <a:pt x="69714" y="69714"/>
                  </a:cubicBezTo>
                  <a:cubicBezTo>
                    <a:pt x="114352" y="25077"/>
                    <a:pt x="174893" y="0"/>
                    <a:pt x="238020" y="0"/>
                  </a:cubicBezTo>
                  <a:close/>
                </a:path>
              </a:pathLst>
            </a:custGeom>
            <a:solidFill>
              <a:srgbClr val="027593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57150"/>
              <a:ext cx="531129" cy="56109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00"/>
                </a:lnSpc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6393891" y="4895850"/>
            <a:ext cx="5122661" cy="4978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b="true" sz="2900" spc="290">
                <a:solidFill>
                  <a:srgbClr val="FFFFFF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Video Analysis - AR &amp; VR</a:t>
            </a:r>
          </a:p>
        </p:txBody>
      </p:sp>
      <p:sp>
        <p:nvSpPr>
          <p:cNvPr name="AutoShape 18" id="18"/>
          <p:cNvSpPr/>
          <p:nvPr/>
        </p:nvSpPr>
        <p:spPr>
          <a:xfrm>
            <a:off x="8362526" y="5807352"/>
            <a:ext cx="1195005" cy="0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9" id="19"/>
          <p:cNvGrpSpPr/>
          <p:nvPr/>
        </p:nvGrpSpPr>
        <p:grpSpPr>
          <a:xfrm rot="0">
            <a:off x="13575147" y="2661870"/>
            <a:ext cx="2016632" cy="1913416"/>
            <a:chOff x="0" y="0"/>
            <a:chExt cx="531129" cy="503945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531129" cy="503945"/>
            </a:xfrm>
            <a:custGeom>
              <a:avLst/>
              <a:gdLst/>
              <a:ahLst/>
              <a:cxnLst/>
              <a:rect r="r" b="b" t="t" l="l"/>
              <a:pathLst>
                <a:path h="503945" w="531129">
                  <a:moveTo>
                    <a:pt x="238020" y="0"/>
                  </a:moveTo>
                  <a:lnTo>
                    <a:pt x="293109" y="0"/>
                  </a:lnTo>
                  <a:cubicBezTo>
                    <a:pt x="424564" y="0"/>
                    <a:pt x="531129" y="106565"/>
                    <a:pt x="531129" y="238020"/>
                  </a:cubicBezTo>
                  <a:lnTo>
                    <a:pt x="531129" y="265925"/>
                  </a:lnTo>
                  <a:cubicBezTo>
                    <a:pt x="531129" y="329052"/>
                    <a:pt x="506052" y="389593"/>
                    <a:pt x="461415" y="434230"/>
                  </a:cubicBezTo>
                  <a:cubicBezTo>
                    <a:pt x="416777" y="478868"/>
                    <a:pt x="356236" y="503945"/>
                    <a:pt x="293109" y="503945"/>
                  </a:cubicBezTo>
                  <a:lnTo>
                    <a:pt x="238020" y="503945"/>
                  </a:lnTo>
                  <a:cubicBezTo>
                    <a:pt x="174893" y="503945"/>
                    <a:pt x="114352" y="478868"/>
                    <a:pt x="69714" y="434230"/>
                  </a:cubicBezTo>
                  <a:cubicBezTo>
                    <a:pt x="25077" y="389593"/>
                    <a:pt x="0" y="329052"/>
                    <a:pt x="0" y="265925"/>
                  </a:cubicBezTo>
                  <a:lnTo>
                    <a:pt x="0" y="238020"/>
                  </a:lnTo>
                  <a:cubicBezTo>
                    <a:pt x="0" y="174893"/>
                    <a:pt x="25077" y="114352"/>
                    <a:pt x="69714" y="69714"/>
                  </a:cubicBezTo>
                  <a:cubicBezTo>
                    <a:pt x="114352" y="25077"/>
                    <a:pt x="174893" y="0"/>
                    <a:pt x="238020" y="0"/>
                  </a:cubicBezTo>
                  <a:close/>
                </a:path>
              </a:pathLst>
            </a:custGeom>
            <a:solidFill>
              <a:srgbClr val="027593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57150"/>
              <a:ext cx="531129" cy="56109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00"/>
                </a:lnSpc>
              </a:pPr>
            </a:p>
          </p:txBody>
        </p:sp>
      </p:grpSp>
      <p:sp>
        <p:nvSpPr>
          <p:cNvPr name="TextBox 22" id="22"/>
          <p:cNvSpPr txBox="true"/>
          <p:nvPr/>
        </p:nvSpPr>
        <p:spPr>
          <a:xfrm rot="0">
            <a:off x="12565923" y="4895850"/>
            <a:ext cx="4269672" cy="4978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b="true" sz="2900" spc="290">
                <a:solidFill>
                  <a:srgbClr val="FFFFFF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Consultency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2229118" y="6064527"/>
            <a:ext cx="5732550" cy="1914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2500" spc="-132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Building</a:t>
            </a:r>
            <a:r>
              <a:rPr lang="en-US" sz="2500" spc="-132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strategy with business goals.</a:t>
            </a:r>
          </a:p>
          <a:p>
            <a:pPr algn="l">
              <a:lnSpc>
                <a:spcPts val="3000"/>
              </a:lnSpc>
            </a:pPr>
            <a:r>
              <a:rPr lang="en-US" sz="2500" spc="-132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Sharing expertise at all levels.</a:t>
            </a:r>
          </a:p>
          <a:p>
            <a:pPr algn="l">
              <a:lnSpc>
                <a:spcPts val="3000"/>
              </a:lnSpc>
            </a:pPr>
            <a:r>
              <a:rPr lang="en-US" sz="2500" spc="-132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Managing progress, risk, costs, quality.</a:t>
            </a:r>
          </a:p>
          <a:p>
            <a:pPr algn="l">
              <a:lnSpc>
                <a:spcPts val="3000"/>
              </a:lnSpc>
            </a:pPr>
            <a:r>
              <a:rPr lang="en-US" sz="2500" spc="-132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Identifying improvement and assess risks.</a:t>
            </a:r>
          </a:p>
          <a:p>
            <a:pPr algn="l">
              <a:lnSpc>
                <a:spcPts val="3000"/>
              </a:lnSpc>
            </a:pPr>
          </a:p>
        </p:txBody>
      </p:sp>
      <p:sp>
        <p:nvSpPr>
          <p:cNvPr name="AutoShape 24" id="24"/>
          <p:cNvSpPr/>
          <p:nvPr/>
        </p:nvSpPr>
        <p:spPr>
          <a:xfrm>
            <a:off x="14103257" y="5731152"/>
            <a:ext cx="1195005" cy="0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5" id="25"/>
          <p:cNvSpPr/>
          <p:nvPr/>
        </p:nvSpPr>
        <p:spPr>
          <a:xfrm>
            <a:off x="1028700" y="1913964"/>
            <a:ext cx="16230600" cy="39771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26" id="26"/>
          <p:cNvSpPr/>
          <p:nvPr/>
        </p:nvSpPr>
        <p:spPr>
          <a:xfrm flipH="false" flipV="false" rot="0">
            <a:off x="2266470" y="2661870"/>
            <a:ext cx="1536482" cy="1829145"/>
          </a:xfrm>
          <a:custGeom>
            <a:avLst/>
            <a:gdLst/>
            <a:ahLst/>
            <a:cxnLst/>
            <a:rect r="r" b="b" t="t" l="l"/>
            <a:pathLst>
              <a:path h="1829145" w="1536482">
                <a:moveTo>
                  <a:pt x="0" y="0"/>
                </a:moveTo>
                <a:lnTo>
                  <a:pt x="1536482" y="0"/>
                </a:lnTo>
                <a:lnTo>
                  <a:pt x="1536482" y="1829145"/>
                </a:lnTo>
                <a:lnTo>
                  <a:pt x="0" y="18291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8172555" y="2755808"/>
            <a:ext cx="1513891" cy="1696236"/>
          </a:xfrm>
          <a:custGeom>
            <a:avLst/>
            <a:gdLst/>
            <a:ahLst/>
            <a:cxnLst/>
            <a:rect r="r" b="b" t="t" l="l"/>
            <a:pathLst>
              <a:path h="1696236" w="1513891">
                <a:moveTo>
                  <a:pt x="0" y="0"/>
                </a:moveTo>
                <a:lnTo>
                  <a:pt x="1513890" y="0"/>
                </a:lnTo>
                <a:lnTo>
                  <a:pt x="1513890" y="1696236"/>
                </a:lnTo>
                <a:lnTo>
                  <a:pt x="0" y="169623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13726245" y="2841571"/>
            <a:ext cx="1714435" cy="1610473"/>
          </a:xfrm>
          <a:custGeom>
            <a:avLst/>
            <a:gdLst/>
            <a:ahLst/>
            <a:cxnLst/>
            <a:rect r="r" b="b" t="t" l="l"/>
            <a:pathLst>
              <a:path h="1610473" w="1714435">
                <a:moveTo>
                  <a:pt x="0" y="0"/>
                </a:moveTo>
                <a:lnTo>
                  <a:pt x="1714435" y="0"/>
                </a:lnTo>
                <a:lnTo>
                  <a:pt x="1714435" y="1610473"/>
                </a:lnTo>
                <a:lnTo>
                  <a:pt x="0" y="161047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7453" t="0" r="-7453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68584" r="0" b="-68584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12446" y="3686949"/>
            <a:ext cx="17863108" cy="6149199"/>
            <a:chOff x="0" y="0"/>
            <a:chExt cx="4704687" cy="161954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704687" cy="1619542"/>
            </a:xfrm>
            <a:custGeom>
              <a:avLst/>
              <a:gdLst/>
              <a:ahLst/>
              <a:cxnLst/>
              <a:rect r="r" b="b" t="t" l="l"/>
              <a:pathLst>
                <a:path h="1619542" w="4704687">
                  <a:moveTo>
                    <a:pt x="0" y="0"/>
                  </a:moveTo>
                  <a:lnTo>
                    <a:pt x="4704687" y="0"/>
                  </a:lnTo>
                  <a:lnTo>
                    <a:pt x="4704687" y="1619542"/>
                  </a:lnTo>
                  <a:lnTo>
                    <a:pt x="0" y="1619542"/>
                  </a:lnTo>
                  <a:close/>
                </a:path>
              </a:pathLst>
            </a:custGeom>
            <a:solidFill>
              <a:srgbClr val="000000">
                <a:alpha val="36863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4704687" cy="16766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00"/>
                </a:lnSpc>
              </a:pPr>
            </a:p>
          </p:txBody>
        </p:sp>
      </p:grpSp>
      <p:sp>
        <p:nvSpPr>
          <p:cNvPr name="AutoShape 6" id="6"/>
          <p:cNvSpPr/>
          <p:nvPr/>
        </p:nvSpPr>
        <p:spPr>
          <a:xfrm>
            <a:off x="1028700" y="1913964"/>
            <a:ext cx="16230600" cy="39771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7" id="7"/>
          <p:cNvSpPr/>
          <p:nvPr/>
        </p:nvSpPr>
        <p:spPr>
          <a:xfrm flipH="false" flipV="false" rot="0">
            <a:off x="488317" y="5143500"/>
            <a:ext cx="6568241" cy="3010651"/>
          </a:xfrm>
          <a:custGeom>
            <a:avLst/>
            <a:gdLst/>
            <a:ahLst/>
            <a:cxnLst/>
            <a:rect r="r" b="b" t="t" l="l"/>
            <a:pathLst>
              <a:path h="3010651" w="6568241">
                <a:moveTo>
                  <a:pt x="0" y="0"/>
                </a:moveTo>
                <a:lnTo>
                  <a:pt x="6568241" y="0"/>
                </a:lnTo>
                <a:lnTo>
                  <a:pt x="6568241" y="3010651"/>
                </a:lnTo>
                <a:lnTo>
                  <a:pt x="0" y="30106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3342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597537" y="386948"/>
            <a:ext cx="17364130" cy="11372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669"/>
              </a:lnSpc>
            </a:pPr>
            <a:r>
              <a:rPr lang="en-US" sz="8499">
                <a:solidFill>
                  <a:srgbClr val="AFFCFF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OUR TOP SERVICES &amp; SOLUTIONS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542020" y="3730622"/>
            <a:ext cx="10169079" cy="6105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rtl="true">
              <a:lnSpc>
                <a:spcPts val="3006"/>
              </a:lnSpc>
            </a:pPr>
            <a:r>
              <a:rPr lang="ar-EG" sz="2505" spc="-132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🌟 حوِّل مكانك لعالم من الذكاء والرفاهية! 🌟</a:t>
            </a:r>
          </a:p>
          <a:p>
            <a:pPr algn="just" rtl="true">
              <a:lnSpc>
                <a:spcPts val="3006"/>
              </a:lnSpc>
            </a:pPr>
          </a:p>
          <a:p>
            <a:pPr algn="just" rtl="true">
              <a:lnSpc>
                <a:spcPts val="3006"/>
              </a:lnSpc>
            </a:pPr>
            <a:r>
              <a:rPr lang="ar-EG" sz="2505" spc="-132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🏠 فيلتك – شقتك – مصنعك</a:t>
            </a:r>
          </a:p>
          <a:p>
            <a:pPr algn="just" rtl="true">
              <a:lnSpc>
                <a:spcPts val="3006"/>
              </a:lnSpc>
            </a:pPr>
            <a:r>
              <a:rPr lang="ar-EG" sz="2505" spc="-132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الآن تقدر تخليهم </a:t>
            </a:r>
            <a:r>
              <a:rPr lang="en-US" sz="2505" spc="-132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SMART</a:t>
            </a:r>
            <a:r>
              <a:rPr lang="ar-EG" sz="2505" spc="-132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 بالكامل مع </a:t>
            </a:r>
            <a:r>
              <a:rPr lang="en-US" sz="2505" spc="-132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Overseas</a:t>
            </a:r>
            <a:r>
              <a:rPr lang="ar-EG" sz="2505" spc="-132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 🔌💡</a:t>
            </a:r>
          </a:p>
          <a:p>
            <a:pPr algn="just" rtl="true">
              <a:lnSpc>
                <a:spcPts val="3006"/>
              </a:lnSpc>
            </a:pPr>
          </a:p>
          <a:p>
            <a:pPr algn="just" rtl="true">
              <a:lnSpc>
                <a:spcPts val="3006"/>
              </a:lnSpc>
            </a:pPr>
            <a:r>
              <a:rPr lang="ar-EG" sz="2505" spc="-132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✅ تحكم كامل في الإضاءة – التكييفات – التلفزيونات – المراوح – وجميع الأجهزة الكهربية من جوالك أو صوتك 🎙</a:t>
            </a:r>
          </a:p>
          <a:p>
            <a:pPr algn="just" rtl="true">
              <a:lnSpc>
                <a:spcPts val="3006"/>
              </a:lnSpc>
            </a:pPr>
            <a:r>
              <a:rPr lang="ar-EG" sz="2505" spc="-132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✅ نظام متكامل من الحسّاسات الذكية (ضوء – رطوبة – حرارة) لتوفير الطاقة والراحة 🌡</a:t>
            </a:r>
          </a:p>
          <a:p>
            <a:pPr algn="just" rtl="true">
              <a:lnSpc>
                <a:spcPts val="3006"/>
              </a:lnSpc>
            </a:pPr>
            <a:r>
              <a:rPr lang="ar-EG" sz="2505" spc="-132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✅ تصميم أنيق يناسب كل المساحات</a:t>
            </a:r>
          </a:p>
          <a:p>
            <a:pPr algn="just" rtl="true">
              <a:lnSpc>
                <a:spcPts val="3006"/>
              </a:lnSpc>
            </a:pPr>
            <a:r>
              <a:rPr lang="ar-EG" sz="2505" spc="-132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✅ بأقل تكلفة.. أعلى جودة.. وضمان حقيقي!</a:t>
            </a:r>
          </a:p>
          <a:p>
            <a:pPr algn="just" rtl="true">
              <a:lnSpc>
                <a:spcPts val="3006"/>
              </a:lnSpc>
            </a:pPr>
          </a:p>
          <a:p>
            <a:pPr algn="just" rtl="true">
              <a:lnSpc>
                <a:spcPts val="3006"/>
              </a:lnSpc>
            </a:pPr>
            <a:r>
              <a:rPr lang="ar-EG" sz="2505" spc="-132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🚀 عيش المستقبل اليوم مع </a:t>
            </a:r>
            <a:r>
              <a:rPr lang="en-US" sz="2505" spc="-132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Overseas </a:t>
            </a:r>
            <a:r>
              <a:rPr lang="en-US" sz="2505" spc="-132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Sma</a:t>
            </a:r>
            <a:r>
              <a:rPr lang="en-US" sz="2505" spc="-132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rt Home Systems</a:t>
            </a:r>
          </a:p>
          <a:p>
            <a:pPr algn="just" rtl="true">
              <a:lnSpc>
                <a:spcPts val="3006"/>
              </a:lnSpc>
            </a:pPr>
            <a:r>
              <a:rPr lang="ar-EG" sz="2505" spc="-132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ذكاء – رفاهية – أمان في كل زاوية من بيتك! 💡</a:t>
            </a:r>
          </a:p>
          <a:p>
            <a:pPr algn="just" rtl="true">
              <a:lnSpc>
                <a:spcPts val="3006"/>
              </a:lnSpc>
            </a:pPr>
          </a:p>
          <a:p>
            <a:pPr algn="just" rtl="true">
              <a:lnSpc>
                <a:spcPts val="3006"/>
              </a:lnSpc>
            </a:pPr>
          </a:p>
        </p:txBody>
      </p:sp>
      <p:sp>
        <p:nvSpPr>
          <p:cNvPr name="TextBox 10" id="10"/>
          <p:cNvSpPr txBox="true"/>
          <p:nvPr/>
        </p:nvSpPr>
        <p:spPr>
          <a:xfrm rot="0">
            <a:off x="3850174" y="2220434"/>
            <a:ext cx="10858857" cy="1038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b="true" sz="6000" spc="600">
                <a:solidFill>
                  <a:srgbClr val="FFFFFF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Overseas Smart Building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DAFlI0kMZus</dc:identifier>
  <dcterms:modified xsi:type="dcterms:W3CDTF">2011-08-01T06:04:30Z</dcterms:modified>
  <cp:revision>1</cp:revision>
  <dc:title>Overseas Business Presentation 2</dc:title>
</cp:coreProperties>
</file>